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notesMasterIdLst>
    <p:notesMasterId r:id="rId14"/>
  </p:notesMasterIdLst>
  <p:sldIdLst>
    <p:sldId id="8102" r:id="rId3"/>
    <p:sldId id="4775" r:id="rId4"/>
    <p:sldId id="8100" r:id="rId5"/>
    <p:sldId id="8101" r:id="rId6"/>
    <p:sldId id="7256" r:id="rId7"/>
    <p:sldId id="8104" r:id="rId8"/>
    <p:sldId id="7267" r:id="rId9"/>
    <p:sldId id="8037" r:id="rId10"/>
    <p:sldId id="7511" r:id="rId11"/>
    <p:sldId id="8250" r:id="rId12"/>
    <p:sldId id="810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7" userDrawn="1">
          <p15:clr>
            <a:srgbClr val="A4A3A4"/>
          </p15:clr>
        </p15:guide>
        <p15:guide id="3"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0" d="100"/>
          <a:sy n="70" d="100"/>
        </p:scale>
        <p:origin x="1204" y="24"/>
      </p:cViewPr>
      <p:guideLst>
        <p:guide orient="horz" pos="2160"/>
        <p:guide pos="317"/>
        <p:guide pos="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hade val="41000"/>
                </a:schemeClr>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C9FC-4E35-8A76-6A697F9E6E48}"/>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C9FC-4E35-8A76-6A697F9E6E48}"/>
              </c:ext>
            </c:extLst>
          </c:dPt>
          <c:dLbls>
            <c:dLbl>
              <c:idx val="0"/>
              <c:layout>
                <c:manualLayout>
                  <c:x val="0.11786173696109768"/>
                  <c:y val="0.1128018861098486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Tires</c:v>
                </c:pt>
                <c:pt idx="1">
                  <c:v>Lubricants</c:v>
                </c:pt>
                <c:pt idx="2">
                  <c:v>Collision Body Parts</c:v>
                </c:pt>
                <c:pt idx="3">
                  <c:v>Brake Parts</c:v>
                </c:pt>
                <c:pt idx="4">
                  <c:v>Batteries</c:v>
                </c:pt>
                <c:pt idx="5">
                  <c:v>Filters</c:v>
                </c:pt>
                <c:pt idx="6">
                  <c:v>Lighting </c:v>
                </c:pt>
                <c:pt idx="7">
                  <c:v>Starters/ Alternators</c:v>
                </c:pt>
                <c:pt idx="8">
                  <c:v>Exhaust Components</c:v>
                </c:pt>
                <c:pt idx="9">
                  <c:v>Spark Plugs</c:v>
                </c:pt>
                <c:pt idx="10">
                  <c:v>Others*</c:v>
                </c:pt>
              </c:strCache>
            </c:strRef>
          </c:cat>
          <c:val>
            <c:numRef>
              <c:f>Sheet1!$B$2:$B$12</c:f>
              <c:numCache>
                <c:formatCode>0.00%</c:formatCode>
                <c:ptCount val="11"/>
                <c:pt idx="0">
                  <c:v>0.18965517241379309</c:v>
                </c:pt>
                <c:pt idx="1">
                  <c:v>0.14106583072100315</c:v>
                </c:pt>
                <c:pt idx="2">
                  <c:v>8.9341692789968646E-2</c:v>
                </c:pt>
                <c:pt idx="3">
                  <c:v>3.4482758620689655E-2</c:v>
                </c:pt>
                <c:pt idx="4">
                  <c:v>2.8213166144200625E-2</c:v>
                </c:pt>
                <c:pt idx="5">
                  <c:v>1.5673981191222573E-2</c:v>
                </c:pt>
                <c:pt idx="6">
                  <c:v>1.3322884012539187E-2</c:v>
                </c:pt>
                <c:pt idx="7">
                  <c:v>1.0971786833855801E-2</c:v>
                </c:pt>
                <c:pt idx="8">
                  <c:v>9.4043887147335428E-3</c:v>
                </c:pt>
                <c:pt idx="9">
                  <c:v>6.2695924764890288E-3</c:v>
                </c:pt>
                <c:pt idx="10">
                  <c:v>0.4615987460815047</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C7B-43CF-8FF2-39F84A1333F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5-6C7B-43CF-8FF2-39F84A1333F5}"/>
              </c:ext>
            </c:extLst>
          </c:dPt>
          <c:dLbls>
            <c:dLbl>
              <c:idx val="0"/>
              <c:layout>
                <c:manualLayout>
                  <c:x val="-2.8042271324995267E-2"/>
                  <c:y val="6.277114562152760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2"/>
                <c:pt idx="0">
                  <c:v>Domestic Aftermarket</c:v>
                </c:pt>
                <c:pt idx="1">
                  <c:v>Import Aftermarket </c:v>
                </c:pt>
              </c:strCache>
            </c:strRef>
          </c:cat>
          <c:val>
            <c:numRef>
              <c:f>Sheet1!$B$2:$B$12</c:f>
              <c:numCache>
                <c:formatCode>0.00%</c:formatCode>
                <c:ptCount val="11"/>
                <c:pt idx="0">
                  <c:v>0.68690000000000007</c:v>
                </c:pt>
                <c:pt idx="1">
                  <c:v>0.31309999999999999</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D8B8D-5833-4814-AC98-7F37080FB5F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F3E088C9-E1BE-4FC1-BD81-27D218CADF12}">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a:t>
          </a:r>
          <a:r>
            <a:rPr lang="en-US" sz="1000" kern="1200" dirty="0" err="1">
              <a:solidFill>
                <a:schemeClr val="bg1"/>
              </a:solidFill>
              <a:latin typeface="Verdana"/>
            </a:rPr>
            <a:t>unorganised</a:t>
          </a:r>
          <a:r>
            <a:rPr lang="en-US" sz="1000" kern="1200" dirty="0">
              <a:solidFill>
                <a:schemeClr val="bg1"/>
              </a:solidFill>
              <a:latin typeface="Verdana"/>
            </a:rPr>
            <a:t>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8121767E-37F0-4FA4-8E88-7E2269299C7D}" type="par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4255CBC-4FB7-4046-AAD2-AC76881935C1}" type="sib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D633FF7F-AF0E-4095-A59F-8F4050FC22B5}">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rPr>
            <a:t>calibre</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 of services.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gm:t>
    </dgm:pt>
    <dgm:pt modelId="{9F1D6C57-BFEB-46C3-93C1-697056E9FDAE}" type="sib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FB4556F4-373F-4AC8-85AA-282078BAE228}" type="par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4C1FA43B-860E-4AA6-951C-FBF85AD914FD}">
      <dgm:prSet phldrT="[Text]" custT="1"/>
      <dgm:spPr>
        <a:solidFill>
          <a:srgbClr val="355F86"/>
        </a:solidFill>
      </dgm:spPr>
      <dgm:t>
        <a:bodyPr lIns="180000" tIns="36000" rIns="108000" bIns="36000"/>
        <a:lstStyle/>
        <a:p>
          <a:pPr algn="just" rtl="0" eaLnBrk="1" latinLnBrk="0" hangingPunct="1">
            <a:lnSpc>
              <a:spcPct val="150000"/>
            </a:lnSpc>
            <a:buFontTx/>
            <a:buNone/>
          </a:pPr>
          <a:r>
            <a:rPr lang="en-US" sz="1000" dirty="0">
              <a:solidFill>
                <a:schemeClr val="bg1"/>
              </a:solidFill>
              <a:latin typeface="Verdana" panose="020B0604030504040204" pitchFamily="34" charset="0"/>
              <a:ea typeface="Verdana" panose="020B0604030504040204" pitchFamily="34" charset="0"/>
            </a:rPr>
            <a:t>The aftermarket is expected to experience some fascinating consequences of this change in the auto business. While brake pads may take longer to wear out in electric vehicles than in conventional ones, </a:t>
          </a:r>
          <a:r>
            <a:rPr lang="en-US" sz="1000" dirty="0" err="1">
              <a:solidFill>
                <a:schemeClr val="bg1"/>
              </a:solidFill>
              <a:latin typeface="Verdana" panose="020B0604030504040204" pitchFamily="34" charset="0"/>
              <a:ea typeface="Verdana" panose="020B0604030504040204" pitchFamily="34" charset="0"/>
            </a:rPr>
            <a:t>tyres</a:t>
          </a:r>
          <a:r>
            <a:rPr lang="en-US" sz="1000" dirty="0">
              <a:solidFill>
                <a:schemeClr val="bg1"/>
              </a:solidFill>
              <a:latin typeface="Verdana" panose="020B0604030504040204" pitchFamily="34" charset="0"/>
              <a:ea typeface="Verdana" panose="020B0604030504040204" pitchFamily="34" charset="0"/>
            </a:rPr>
            <a:t> are used more quickly. Additionally, aftermarket manufacturers and distributors will need to adapt as in-car systems become more complex, including sophisticated heating and cooling systems, advanced driver assistance features, and other features, not only in terms of their product offerings but also in how they train their sales force.</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62DBD9C6-71CC-4A62-9543-E8E19D900809}" type="parTrans" cxnId="{EA16AEB2-8891-4E96-A0E8-BD72C793FFA6}">
      <dgm:prSet/>
      <dgm:spPr/>
      <dgm:t>
        <a:bodyPr/>
        <a:lstStyle/>
        <a:p>
          <a:endParaRPr lang="en-IN"/>
        </a:p>
      </dgm:t>
    </dgm:pt>
    <dgm:pt modelId="{B54AC524-DBFD-4AB7-8CF8-190E1B5926DA}" type="sibTrans" cxnId="{EA16AEB2-8891-4E96-A0E8-BD72C793FFA6}">
      <dgm:prSet/>
      <dgm:spPr/>
      <dgm:t>
        <a:bodyPr/>
        <a:lstStyle/>
        <a:p>
          <a:endParaRPr lang="en-IN"/>
        </a:p>
      </dgm:t>
    </dgm:pt>
    <dgm:pt modelId="{25C2A287-2898-4265-A63E-C65443AD49F1}" type="pres">
      <dgm:prSet presAssocID="{694D8B8D-5833-4814-AC98-7F37080FB5F8}" presName="Name0" presStyleCnt="0">
        <dgm:presLayoutVars>
          <dgm:chMax val="7"/>
          <dgm:chPref val="7"/>
          <dgm:dir/>
        </dgm:presLayoutVars>
      </dgm:prSet>
      <dgm:spPr/>
    </dgm:pt>
    <dgm:pt modelId="{38FFAA63-3B03-4AAC-BAC9-63EFEF9B14F1}" type="pres">
      <dgm:prSet presAssocID="{694D8B8D-5833-4814-AC98-7F37080FB5F8}" presName="Name1" presStyleCnt="0"/>
      <dgm:spPr/>
    </dgm:pt>
    <dgm:pt modelId="{32124E31-137E-4DD2-8AD9-36DDB52D0386}" type="pres">
      <dgm:prSet presAssocID="{694D8B8D-5833-4814-AC98-7F37080FB5F8}" presName="cycle" presStyleCnt="0"/>
      <dgm:spPr/>
    </dgm:pt>
    <dgm:pt modelId="{D1F8606E-FB1B-4A39-AF13-4DAF764206D6}" type="pres">
      <dgm:prSet presAssocID="{694D8B8D-5833-4814-AC98-7F37080FB5F8}" presName="srcNode" presStyleLbl="node1" presStyleIdx="0" presStyleCnt="3"/>
      <dgm:spPr/>
    </dgm:pt>
    <dgm:pt modelId="{EB346A23-871C-427C-91B4-B437DA3169D5}" type="pres">
      <dgm:prSet presAssocID="{694D8B8D-5833-4814-AC98-7F37080FB5F8}" presName="conn" presStyleLbl="parChTrans1D2" presStyleIdx="0" presStyleCnt="1"/>
      <dgm:spPr/>
    </dgm:pt>
    <dgm:pt modelId="{A139C871-F654-4EAF-A135-A475DDB43BAD}" type="pres">
      <dgm:prSet presAssocID="{694D8B8D-5833-4814-AC98-7F37080FB5F8}" presName="extraNode" presStyleLbl="node1" presStyleIdx="0" presStyleCnt="3"/>
      <dgm:spPr/>
    </dgm:pt>
    <dgm:pt modelId="{5A624F24-EF1C-477E-BA6E-4C1AE4B602FF}" type="pres">
      <dgm:prSet presAssocID="{694D8B8D-5833-4814-AC98-7F37080FB5F8}" presName="dstNode" presStyleLbl="node1" presStyleIdx="0" presStyleCnt="3"/>
      <dgm:spPr/>
    </dgm:pt>
    <dgm:pt modelId="{0047B82D-AA34-4115-8E58-AAF89EDE7879}" type="pres">
      <dgm:prSet presAssocID="{D633FF7F-AF0E-4095-A59F-8F4050FC22B5}" presName="text_1" presStyleLbl="node1" presStyleIdx="0" presStyleCnt="3" custScaleX="79812" custScaleY="166078" custLinFactNeighborX="4920" custLinFactNeighborY="-1612">
        <dgm:presLayoutVars>
          <dgm:bulletEnabled val="1"/>
        </dgm:presLayoutVars>
      </dgm:prSet>
      <dgm:spPr/>
    </dgm:pt>
    <dgm:pt modelId="{FF1720B6-0901-44DE-AA2B-1B185D103150}" type="pres">
      <dgm:prSet presAssocID="{D633FF7F-AF0E-4095-A59F-8F4050FC22B5}" presName="accent_1" presStyleCnt="0"/>
      <dgm:spPr/>
    </dgm:pt>
    <dgm:pt modelId="{F29595F1-07F7-482B-B4D9-2349B60A9706}" type="pres">
      <dgm:prSet presAssocID="{D633FF7F-AF0E-4095-A59F-8F4050FC22B5}" presName="accentRepeatNode" presStyleLbl="solidFgAcc1" presStyleIdx="0" presStyleCnt="3" custScaleX="96654" custScaleY="96654" custLinFactNeighborX="4869" custLinFactNeighborY="-3638"/>
      <dgm:spPr/>
    </dgm:pt>
    <dgm:pt modelId="{B7730416-B580-4C0B-8917-97AA6D6A0EFE}" type="pres">
      <dgm:prSet presAssocID="{F3E088C9-E1BE-4FC1-BD81-27D218CADF12}" presName="text_2" presStyleLbl="node1" presStyleIdx="1" presStyleCnt="3" custScaleX="82372" custScaleY="139469" custLinFactNeighborX="1026" custLinFactNeighborY="8134">
        <dgm:presLayoutVars>
          <dgm:bulletEnabled val="1"/>
        </dgm:presLayoutVars>
      </dgm:prSet>
      <dgm:spPr/>
    </dgm:pt>
    <dgm:pt modelId="{B2F6D539-F11B-4AA8-B9AD-719C5A51CB34}" type="pres">
      <dgm:prSet presAssocID="{F3E088C9-E1BE-4FC1-BD81-27D218CADF12}" presName="accent_2" presStyleCnt="0"/>
      <dgm:spPr/>
    </dgm:pt>
    <dgm:pt modelId="{BB34F8E7-EC83-41DE-B32F-E7D347671AF4}" type="pres">
      <dgm:prSet presAssocID="{F3E088C9-E1BE-4FC1-BD81-27D218CADF12}" presName="accentRepeatNode" presStyleLbl="solidFgAcc1" presStyleIdx="1" presStyleCnt="3" custScaleX="96654" custScaleY="96654" custLinFactNeighborX="-24698" custLinFactNeighborY="-9671"/>
      <dgm:spPr/>
    </dgm:pt>
    <dgm:pt modelId="{8C3FA2C6-F9CB-4E6F-B65F-06485960673E}" type="pres">
      <dgm:prSet presAssocID="{4C1FA43B-860E-4AA6-951C-FBF85AD914FD}" presName="text_3" presStyleLbl="node1" presStyleIdx="2" presStyleCnt="3" custScaleX="75063" custScaleY="145282" custLinFactNeighborX="2468" custLinFactNeighborY="9832">
        <dgm:presLayoutVars>
          <dgm:bulletEnabled val="1"/>
        </dgm:presLayoutVars>
      </dgm:prSet>
      <dgm:spPr/>
    </dgm:pt>
    <dgm:pt modelId="{E71CFEAA-3884-4EA2-AD65-3B8D22267CFD}" type="pres">
      <dgm:prSet presAssocID="{4C1FA43B-860E-4AA6-951C-FBF85AD914FD}" presName="accent_3" presStyleCnt="0"/>
      <dgm:spPr/>
    </dgm:pt>
    <dgm:pt modelId="{8445CD8A-AD4F-4AB3-ABED-E4687C68BBD1}" type="pres">
      <dgm:prSet presAssocID="{4C1FA43B-860E-4AA6-951C-FBF85AD914FD}" presName="accentRepeatNode" presStyleLbl="solidFgAcc1" presStyleIdx="2" presStyleCnt="3" custScaleX="96654" custScaleY="96654"/>
      <dgm:spPr/>
    </dgm:pt>
  </dgm:ptLst>
  <dgm:cxnLst>
    <dgm:cxn modelId="{D7580502-7045-4217-87AD-EDF1D4F16716}" type="presOf" srcId="{694D8B8D-5833-4814-AC98-7F37080FB5F8}" destId="{25C2A287-2898-4265-A63E-C65443AD49F1}" srcOrd="0" destOrd="0" presId="urn:microsoft.com/office/officeart/2008/layout/VerticalCurvedList"/>
    <dgm:cxn modelId="{CC8FFE29-0301-4743-9740-B42DC7CD0217}" type="presOf" srcId="{4C1FA43B-860E-4AA6-951C-FBF85AD914FD}" destId="{8C3FA2C6-F9CB-4E6F-B65F-06485960673E}" srcOrd="0" destOrd="0" presId="urn:microsoft.com/office/officeart/2008/layout/VerticalCurvedList"/>
    <dgm:cxn modelId="{24AFF74D-A86C-4E56-AEBB-626BEED28F01}" type="presOf" srcId="{9F1D6C57-BFEB-46C3-93C1-697056E9FDAE}" destId="{EB346A23-871C-427C-91B4-B437DA3169D5}" srcOrd="0" destOrd="0" presId="urn:microsoft.com/office/officeart/2008/layout/VerticalCurvedList"/>
    <dgm:cxn modelId="{0C55F158-13D9-48F0-B33C-FBD0E9496983}" srcId="{694D8B8D-5833-4814-AC98-7F37080FB5F8}" destId="{F3E088C9-E1BE-4FC1-BD81-27D218CADF12}" srcOrd="1" destOrd="0" parTransId="{8121767E-37F0-4FA4-8E88-7E2269299C7D}" sibTransId="{A4255CBC-4FB7-4046-AAD2-AC76881935C1}"/>
    <dgm:cxn modelId="{DA8A1C85-C74A-4CBB-83B7-2706B4FF0C65}" srcId="{694D8B8D-5833-4814-AC98-7F37080FB5F8}" destId="{D633FF7F-AF0E-4095-A59F-8F4050FC22B5}" srcOrd="0" destOrd="0" parTransId="{FB4556F4-373F-4AC8-85AA-282078BAE228}" sibTransId="{9F1D6C57-BFEB-46C3-93C1-697056E9FDAE}"/>
    <dgm:cxn modelId="{44069DA6-57CF-471F-9FB2-64D1B59F35FA}" type="presOf" srcId="{F3E088C9-E1BE-4FC1-BD81-27D218CADF12}" destId="{B7730416-B580-4C0B-8917-97AA6D6A0EFE}" srcOrd="0" destOrd="0" presId="urn:microsoft.com/office/officeart/2008/layout/VerticalCurvedList"/>
    <dgm:cxn modelId="{EA16AEB2-8891-4E96-A0E8-BD72C793FFA6}" srcId="{694D8B8D-5833-4814-AC98-7F37080FB5F8}" destId="{4C1FA43B-860E-4AA6-951C-FBF85AD914FD}" srcOrd="2" destOrd="0" parTransId="{62DBD9C6-71CC-4A62-9543-E8E19D900809}" sibTransId="{B54AC524-DBFD-4AB7-8CF8-190E1B5926DA}"/>
    <dgm:cxn modelId="{3C58C4FD-C226-4861-9A81-FB32833E1B18}" type="presOf" srcId="{D633FF7F-AF0E-4095-A59F-8F4050FC22B5}" destId="{0047B82D-AA34-4115-8E58-AAF89EDE7879}" srcOrd="0" destOrd="0" presId="urn:microsoft.com/office/officeart/2008/layout/VerticalCurvedList"/>
    <dgm:cxn modelId="{2982A7ED-0BBC-4576-AEDF-2632253931EC}" type="presParOf" srcId="{25C2A287-2898-4265-A63E-C65443AD49F1}" destId="{38FFAA63-3B03-4AAC-BAC9-63EFEF9B14F1}" srcOrd="0" destOrd="0" presId="urn:microsoft.com/office/officeart/2008/layout/VerticalCurvedList"/>
    <dgm:cxn modelId="{CC3415EB-79E3-452D-909B-6FDF388C5C7E}" type="presParOf" srcId="{38FFAA63-3B03-4AAC-BAC9-63EFEF9B14F1}" destId="{32124E31-137E-4DD2-8AD9-36DDB52D0386}" srcOrd="0" destOrd="0" presId="urn:microsoft.com/office/officeart/2008/layout/VerticalCurvedList"/>
    <dgm:cxn modelId="{E9DFCC60-FFA5-4980-A935-7FE22642EA42}" type="presParOf" srcId="{32124E31-137E-4DD2-8AD9-36DDB52D0386}" destId="{D1F8606E-FB1B-4A39-AF13-4DAF764206D6}" srcOrd="0" destOrd="0" presId="urn:microsoft.com/office/officeart/2008/layout/VerticalCurvedList"/>
    <dgm:cxn modelId="{D244B027-A60C-4B77-B082-624A3C07A3A0}" type="presParOf" srcId="{32124E31-137E-4DD2-8AD9-36DDB52D0386}" destId="{EB346A23-871C-427C-91B4-B437DA3169D5}" srcOrd="1" destOrd="0" presId="urn:microsoft.com/office/officeart/2008/layout/VerticalCurvedList"/>
    <dgm:cxn modelId="{B1777BCA-FC93-4439-BA9D-D24EF3870814}" type="presParOf" srcId="{32124E31-137E-4DD2-8AD9-36DDB52D0386}" destId="{A139C871-F654-4EAF-A135-A475DDB43BAD}" srcOrd="2" destOrd="0" presId="urn:microsoft.com/office/officeart/2008/layout/VerticalCurvedList"/>
    <dgm:cxn modelId="{67E7A06E-DD8A-450E-862B-A74066D53C9B}" type="presParOf" srcId="{32124E31-137E-4DD2-8AD9-36DDB52D0386}" destId="{5A624F24-EF1C-477E-BA6E-4C1AE4B602FF}" srcOrd="3" destOrd="0" presId="urn:microsoft.com/office/officeart/2008/layout/VerticalCurvedList"/>
    <dgm:cxn modelId="{167F54A8-DC44-4BCF-81AD-2972067A5A61}" type="presParOf" srcId="{38FFAA63-3B03-4AAC-BAC9-63EFEF9B14F1}" destId="{0047B82D-AA34-4115-8E58-AAF89EDE7879}" srcOrd="1" destOrd="0" presId="urn:microsoft.com/office/officeart/2008/layout/VerticalCurvedList"/>
    <dgm:cxn modelId="{6DD3FB90-03E0-4324-9264-BEF6251C75DF}" type="presParOf" srcId="{38FFAA63-3B03-4AAC-BAC9-63EFEF9B14F1}" destId="{FF1720B6-0901-44DE-AA2B-1B185D103150}" srcOrd="2" destOrd="0" presId="urn:microsoft.com/office/officeart/2008/layout/VerticalCurvedList"/>
    <dgm:cxn modelId="{BE6D0927-D391-496C-8B65-5323006BC775}" type="presParOf" srcId="{FF1720B6-0901-44DE-AA2B-1B185D103150}" destId="{F29595F1-07F7-482B-B4D9-2349B60A9706}" srcOrd="0" destOrd="0" presId="urn:microsoft.com/office/officeart/2008/layout/VerticalCurvedList"/>
    <dgm:cxn modelId="{0A77C39F-09E2-44D4-BF22-42B3A73E6B1B}" type="presParOf" srcId="{38FFAA63-3B03-4AAC-BAC9-63EFEF9B14F1}" destId="{B7730416-B580-4C0B-8917-97AA6D6A0EFE}" srcOrd="3" destOrd="0" presId="urn:microsoft.com/office/officeart/2008/layout/VerticalCurvedList"/>
    <dgm:cxn modelId="{90CA5C43-FEF4-414D-91A7-4EAC03A73CA4}" type="presParOf" srcId="{38FFAA63-3B03-4AAC-BAC9-63EFEF9B14F1}" destId="{B2F6D539-F11B-4AA8-B9AD-719C5A51CB34}" srcOrd="4" destOrd="0" presId="urn:microsoft.com/office/officeart/2008/layout/VerticalCurvedList"/>
    <dgm:cxn modelId="{EDDFE3FF-308D-41D2-8F4F-B01406DBD958}" type="presParOf" srcId="{B2F6D539-F11B-4AA8-B9AD-719C5A51CB34}" destId="{BB34F8E7-EC83-41DE-B32F-E7D347671AF4}" srcOrd="0" destOrd="0" presId="urn:microsoft.com/office/officeart/2008/layout/VerticalCurvedList"/>
    <dgm:cxn modelId="{E0E70508-4E4D-4C84-95C5-A3EAF5AA13DF}" type="presParOf" srcId="{38FFAA63-3B03-4AAC-BAC9-63EFEF9B14F1}" destId="{8C3FA2C6-F9CB-4E6F-B65F-06485960673E}" srcOrd="5" destOrd="0" presId="urn:microsoft.com/office/officeart/2008/layout/VerticalCurvedList"/>
    <dgm:cxn modelId="{D3076C75-588A-43D7-A64A-A59C8B87830B}" type="presParOf" srcId="{38FFAA63-3B03-4AAC-BAC9-63EFEF9B14F1}" destId="{E71CFEAA-3884-4EA2-AD65-3B8D22267CFD}" srcOrd="6" destOrd="0" presId="urn:microsoft.com/office/officeart/2008/layout/VerticalCurvedList"/>
    <dgm:cxn modelId="{B39475CC-E4AE-4F2C-9D16-4FEFCDDAADFB}" type="presParOf" srcId="{E71CFEAA-3884-4EA2-AD65-3B8D22267CFD}" destId="{8445CD8A-AD4F-4AB3-ABED-E4687C68BB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6A23-871C-427C-91B4-B437DA3169D5}">
      <dsp:nvSpPr>
        <dsp:cNvPr id="0" name=""/>
        <dsp:cNvSpPr/>
      </dsp:nvSpPr>
      <dsp:spPr>
        <a:xfrm>
          <a:off x="-6421042" y="-1030417"/>
          <a:ext cx="8020238" cy="8020238"/>
        </a:xfrm>
        <a:prstGeom prst="blockArc">
          <a:avLst>
            <a:gd name="adj1" fmla="val 18900000"/>
            <a:gd name="adj2" fmla="val 2700000"/>
            <a:gd name="adj3" fmla="val 2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47B82D-AA34-4115-8E58-AAF89EDE7879}">
      <dsp:nvSpPr>
        <dsp:cNvPr id="0" name=""/>
        <dsp:cNvSpPr/>
      </dsp:nvSpPr>
      <dsp:spPr>
        <a:xfrm>
          <a:off x="2289471" y="182941"/>
          <a:ext cx="6099765" cy="1979451"/>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a:t>
          </a:r>
          <a:r>
            <a:rPr kumimoji="0" lang="en-US" sz="1000" b="0" i="0"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rPr>
            <a:t>calibre</a:t>
          </a: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 of services.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sp:txBody>
      <dsp:txXfrm>
        <a:off x="2289471" y="182941"/>
        <a:ext cx="6099765" cy="1979451"/>
      </dsp:txXfrm>
    </dsp:sp>
    <dsp:sp modelId="{F29595F1-07F7-482B-B4D9-2349B60A9706}">
      <dsp:nvSpPr>
        <dsp:cNvPr id="0" name=""/>
        <dsp:cNvSpPr/>
      </dsp:nvSpPr>
      <dsp:spPr>
        <a:xfrm>
          <a:off x="494542" y="417679"/>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730416-B580-4C0B-8917-97AA6D6A0EFE}">
      <dsp:nvSpPr>
        <dsp:cNvPr id="0" name=""/>
        <dsp:cNvSpPr/>
      </dsp:nvSpPr>
      <dsp:spPr>
        <a:xfrm>
          <a:off x="2284657" y="2245497"/>
          <a:ext cx="5938542" cy="1662304"/>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a:t>
          </a:r>
          <a:r>
            <a:rPr lang="en-US" sz="1000" kern="1200" dirty="0" err="1">
              <a:solidFill>
                <a:schemeClr val="bg1"/>
              </a:solidFill>
              <a:latin typeface="Verdana"/>
            </a:rPr>
            <a:t>unorganised</a:t>
          </a:r>
          <a:r>
            <a:rPr lang="en-US" sz="1000" kern="1200" dirty="0">
              <a:solidFill>
                <a:schemeClr val="bg1"/>
              </a:solidFill>
              <a:latin typeface="Verdana"/>
            </a:rPr>
            <a:t>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4657" y="2245497"/>
        <a:ext cx="5938542" cy="1662304"/>
      </dsp:txXfrm>
    </dsp:sp>
    <dsp:sp modelId="{BB34F8E7-EC83-41DE-B32F-E7D347671AF4}">
      <dsp:nvSpPr>
        <dsp:cNvPr id="0" name=""/>
        <dsp:cNvSpPr/>
      </dsp:nvSpPr>
      <dsp:spPr>
        <a:xfrm>
          <a:off x="487286" y="2115618"/>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3FA2C6-F9CB-4E6F-B65F-06485960673E}">
      <dsp:nvSpPr>
        <dsp:cNvPr id="0" name=""/>
        <dsp:cNvSpPr/>
      </dsp:nvSpPr>
      <dsp:spPr>
        <a:xfrm>
          <a:off x="2283548" y="4018914"/>
          <a:ext cx="5736815" cy="1731588"/>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444500" rtl="0" eaLnBrk="1" latinLnBrk="0" hangingPunct="1">
            <a:lnSpc>
              <a:spcPct val="150000"/>
            </a:lnSpc>
            <a:spcBef>
              <a:spcPct val="0"/>
            </a:spcBef>
            <a:spcAft>
              <a:spcPct val="35000"/>
            </a:spcAft>
            <a:buFontTx/>
            <a:buNone/>
          </a:pPr>
          <a:r>
            <a:rPr lang="en-US" sz="1000" kern="1200" dirty="0">
              <a:solidFill>
                <a:schemeClr val="bg1"/>
              </a:solidFill>
              <a:latin typeface="Verdana" panose="020B0604030504040204" pitchFamily="34" charset="0"/>
              <a:ea typeface="Verdana" panose="020B0604030504040204" pitchFamily="34" charset="0"/>
            </a:rPr>
            <a:t>The aftermarket is expected to experience some fascinating consequences of this change in the auto business. While brake pads may take longer to wear out in electric vehicles than in conventional ones, </a:t>
          </a:r>
          <a:r>
            <a:rPr lang="en-US" sz="1000" kern="1200" dirty="0" err="1">
              <a:solidFill>
                <a:schemeClr val="bg1"/>
              </a:solidFill>
              <a:latin typeface="Verdana" panose="020B0604030504040204" pitchFamily="34" charset="0"/>
              <a:ea typeface="Verdana" panose="020B0604030504040204" pitchFamily="34" charset="0"/>
            </a:rPr>
            <a:t>tyres</a:t>
          </a:r>
          <a:r>
            <a:rPr lang="en-US" sz="1000" kern="1200" dirty="0">
              <a:solidFill>
                <a:schemeClr val="bg1"/>
              </a:solidFill>
              <a:latin typeface="Verdana" panose="020B0604030504040204" pitchFamily="34" charset="0"/>
              <a:ea typeface="Verdana" panose="020B0604030504040204" pitchFamily="34" charset="0"/>
            </a:rPr>
            <a:t> are used more quickly. Additionally, aftermarket manufacturers and distributors will need to adapt as in-car systems become more complex, including sophisticated heating and cooling systems, advanced driver assistance features, and other features, not only in terms of their product offerings but also in how they train their sales force.</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3548" y="4018914"/>
        <a:ext cx="5736815" cy="1731588"/>
      </dsp:txXfrm>
    </dsp:sp>
    <dsp:sp modelId="{8445CD8A-AD4F-4AB3-ABED-E4687C68BBD1}">
      <dsp:nvSpPr>
        <dsp:cNvPr id="0" name=""/>
        <dsp:cNvSpPr/>
      </dsp:nvSpPr>
      <dsp:spPr>
        <a:xfrm>
          <a:off x="422001" y="4047522"/>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E8102-F247-467B-BEC0-B9FB048A7DBA}" type="datetimeFigureOut">
              <a:rPr lang="en-IN" smtClean="0"/>
              <a:t>15-11-2022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8ED7D-F3D9-42AE-8E73-EB216E8AC5F0}" type="slidenum">
              <a:rPr lang="en-IN" smtClean="0"/>
              <a:t>‹#›</a:t>
            </a:fld>
            <a:endParaRPr lang="en-IN"/>
          </a:p>
        </p:txBody>
      </p:sp>
    </p:spTree>
    <p:extLst>
      <p:ext uri="{BB962C8B-B14F-4D97-AF65-F5344CB8AC3E}">
        <p14:creationId xmlns:p14="http://schemas.microsoft.com/office/powerpoint/2010/main" val="42600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89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04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030A-CA2C-4621-B044-BB18255B14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70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7B315-F2F4-465A-B892-38E284DA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6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7B315-F2F4-465A-B892-38E284DA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50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397587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18223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4601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639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Slide Number Placeholder 7">
            <a:extLst>
              <a:ext uri="{FF2B5EF4-FFF2-40B4-BE49-F238E27FC236}">
                <a16:creationId xmlns:a16="http://schemas.microsoft.com/office/drawing/2014/main" id="{F20D071D-FD1F-4044-95B1-1F37B8E76D97}"/>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686856B-E60D-49FF-8B8F-54118277E86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31C50CB-49FF-4BD2-8F39-3DD2F68A3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84391DC1-6E56-477E-A6BB-13C2E86F613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5283753-66C8-49FB-980D-1F4DC37D641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FBA7D48D-8A6B-4CD3-B088-253DADAE77A0}"/>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D48DC064-8E0F-4085-A998-F3FD5919797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7" name="Footer Placeholder 6">
            <a:extLst>
              <a:ext uri="{FF2B5EF4-FFF2-40B4-BE49-F238E27FC236}">
                <a16:creationId xmlns:a16="http://schemas.microsoft.com/office/drawing/2014/main" id="{A0B05A27-DF56-43D6-ADB4-F5A746DA66CD}"/>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9" name="Footer Placeholder 6">
            <a:extLst>
              <a:ext uri="{FF2B5EF4-FFF2-40B4-BE49-F238E27FC236}">
                <a16:creationId xmlns:a16="http://schemas.microsoft.com/office/drawing/2014/main" id="{463862F4-A920-4D69-BC73-D02FB25B02DB}"/>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553413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CF6D5149-C95D-4767-B7B1-3C00C1D58D26}"/>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9AD04FF-0888-4159-93C0-B5A3312619D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F2BAFBE-1AF9-4691-993B-EAA8250081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7FFD3496-D6B9-4092-9114-1E0E125BFFB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7C4A451-12E1-4A54-A609-0B39E1CC5C3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22C17634-A005-4C2B-82BF-3D4E2F2FE35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B8DCBDD2-B2E4-4E4E-8DDE-5482E2B5E40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Footer Placeholder 6">
            <a:extLst>
              <a:ext uri="{FF2B5EF4-FFF2-40B4-BE49-F238E27FC236}">
                <a16:creationId xmlns:a16="http://schemas.microsoft.com/office/drawing/2014/main" id="{D72F9E22-2660-4724-B4F9-BAC9393DEABA}"/>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2" name="Footer Placeholder 6">
            <a:extLst>
              <a:ext uri="{FF2B5EF4-FFF2-40B4-BE49-F238E27FC236}">
                <a16:creationId xmlns:a16="http://schemas.microsoft.com/office/drawing/2014/main" id="{90AB02B1-A253-4621-9DE0-1C07822714B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42322104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32188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661504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157717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51788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1664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17558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711154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78A02859-889D-45E1-9956-7BACCDE87038}"/>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5" name="Rectangle 14">
            <a:extLst>
              <a:ext uri="{FF2B5EF4-FFF2-40B4-BE49-F238E27FC236}">
                <a16:creationId xmlns:a16="http://schemas.microsoft.com/office/drawing/2014/main" id="{E2C918DB-ED72-4671-BAA9-22B7373CC9B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1B65521-43F1-4228-85D4-5B24FFFF50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E0E37FF5-DB26-4BD9-A15F-A889EB3CD4D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F6FC743-E292-415D-86C2-67C8A74664A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C4D9919-C0CC-4519-A9AB-BAFB5472E2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40CEC437-E9F1-4859-A989-C9DB5AAF0C5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D825F9E0-77DB-4CD5-BAFC-AEA1D1106A8B}"/>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2" name="Footer Placeholder 6">
            <a:extLst>
              <a:ext uri="{FF2B5EF4-FFF2-40B4-BE49-F238E27FC236}">
                <a16:creationId xmlns:a16="http://schemas.microsoft.com/office/drawing/2014/main" id="{6467739C-A460-4397-831C-1DD77FAAF0A2}"/>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732226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29624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94118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951312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15-11-2022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475591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13" name="Slide Number Placeholder 7">
            <a:extLst>
              <a:ext uri="{FF2B5EF4-FFF2-40B4-BE49-F238E27FC236}">
                <a16:creationId xmlns:a16="http://schemas.microsoft.com/office/drawing/2014/main" id="{073A49E0-0A00-48C1-A379-E6A81A46DC13}"/>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4" name="Rectangle 13">
            <a:extLst>
              <a:ext uri="{FF2B5EF4-FFF2-40B4-BE49-F238E27FC236}">
                <a16:creationId xmlns:a16="http://schemas.microsoft.com/office/drawing/2014/main" id="{8D316F9E-6B6A-4AED-AA3A-9DB3232A37A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D69CEFA-2232-4878-8A7C-D8355F9E34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15E7B430-3555-494C-9F39-2345E1D546B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CB4A70-C89C-4F29-AF72-C1D69BCA1AC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F92706-1A37-4E78-9CEE-D26F1B5AB6C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Slide Number Placeholder 7">
            <a:extLst>
              <a:ext uri="{FF2B5EF4-FFF2-40B4-BE49-F238E27FC236}">
                <a16:creationId xmlns:a16="http://schemas.microsoft.com/office/drawing/2014/main" id="{0A483658-6C1C-4105-A919-4057C59DF55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0A2F25BE-99F7-4EC3-80DF-6A1888B79574}"/>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1" name="Footer Placeholder 6">
            <a:extLst>
              <a:ext uri="{FF2B5EF4-FFF2-40B4-BE49-F238E27FC236}">
                <a16:creationId xmlns:a16="http://schemas.microsoft.com/office/drawing/2014/main" id="{FD63CE7B-D65F-4F5C-B213-E1A0BE8355C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34404268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31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26698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2393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93476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93935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09785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4474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84496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BB77D-4C81-4AD1-878D-3EFC6D4F7567}" type="datetimeFigureOut">
              <a:rPr lang="en-US" smtClean="0"/>
              <a:t>11/15/2022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BCDAE-26D5-4015-9CFF-39851C4421EA}" type="slidenum">
              <a:rPr lang="en-US" smtClean="0"/>
              <a:t>‹#›</a:t>
            </a:fld>
            <a:endParaRPr lang="en-US" dirty="0"/>
          </a:p>
        </p:txBody>
      </p:sp>
    </p:spTree>
    <p:extLst>
      <p:ext uri="{BB962C8B-B14F-4D97-AF65-F5344CB8AC3E}">
        <p14:creationId xmlns:p14="http://schemas.microsoft.com/office/powerpoint/2010/main" val="4088682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0A107-B081-4CD4-BD06-7B6EAF49A833}" type="datetimeFigureOut">
              <a:rPr lang="en-IN" smtClean="0"/>
              <a:t>15-11-2022</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E7A37-B92C-4F26-BF95-B52CBDAEF1A5}" type="slidenum">
              <a:rPr lang="en-IN" smtClean="0"/>
              <a:t>‹#›</a:t>
            </a:fld>
            <a:endParaRPr lang="en-IN" dirty="0"/>
          </a:p>
        </p:txBody>
      </p:sp>
    </p:spTree>
    <p:extLst>
      <p:ext uri="{BB962C8B-B14F-4D97-AF65-F5344CB8AC3E}">
        <p14:creationId xmlns:p14="http://schemas.microsoft.com/office/powerpoint/2010/main" val="24492444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r="12500"/>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6A40A5-043C-D30B-8224-9870D7432E6C}"/>
              </a:ext>
            </a:extLst>
          </p:cNvPr>
          <p:cNvSpPr txBox="1"/>
          <p:nvPr/>
        </p:nvSpPr>
        <p:spPr>
          <a:xfrm>
            <a:off x="115504" y="2998113"/>
            <a:ext cx="3599847" cy="86177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500" b="1" dirty="0">
                <a:solidFill>
                  <a:schemeClr val="bg1"/>
                </a:solidFill>
                <a:latin typeface="Aharoni" panose="02010803020104030203" pitchFamily="2" charset="-79"/>
                <a:ea typeface="Verdana" panose="020B0604030504040204" pitchFamily="34" charset="0"/>
                <a:cs typeface="Aharoni" panose="02010803020104030203" pitchFamily="2" charset="-79"/>
              </a:rPr>
              <a:t>AUTOMECHANIKA INDIA</a:t>
            </a:r>
            <a:endParaRPr kumimoji="0" lang="en-US" sz="2500" b="1" i="0" u="none" strike="noStrike" kern="1200" cap="none" spc="0" normalizeH="0" baseline="0" noProof="0" dirty="0">
              <a:ln>
                <a:noFill/>
              </a:ln>
              <a:solidFill>
                <a:schemeClr val="bg1"/>
              </a:solidFill>
              <a:effectLst/>
              <a:uLnTx/>
              <a:uFillTx/>
              <a:latin typeface="Aharoni" panose="02010803020104030203" pitchFamily="2" charset="-79"/>
              <a:ea typeface="Verdana" panose="020B0604030504040204" pitchFamily="34" charset="0"/>
              <a:cs typeface="Aharoni" panose="02010803020104030203" pitchFamily="2" charset="-79"/>
            </a:endParaRPr>
          </a:p>
        </p:txBody>
      </p:sp>
    </p:spTree>
    <p:extLst>
      <p:ext uri="{BB962C8B-B14F-4D97-AF65-F5344CB8AC3E}">
        <p14:creationId xmlns:p14="http://schemas.microsoft.com/office/powerpoint/2010/main" val="1674522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655F601B-CB04-4F0D-B6F6-5A4144C42D8C}"/>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prstClr val="black"/>
                </a:solidFill>
                <a:effectLst/>
                <a:uLnTx/>
                <a:uFillTx/>
                <a:latin typeface="Montserrat"/>
                <a:ea typeface="+mn-ea"/>
                <a:cs typeface="+mn-cs"/>
              </a:rPr>
              <a:t>Import Analysis</a:t>
            </a:r>
          </a:p>
        </p:txBody>
      </p:sp>
      <p:sp>
        <p:nvSpPr>
          <p:cNvPr id="15" name="TextBox 14">
            <a:extLst>
              <a:ext uri="{FF2B5EF4-FFF2-40B4-BE49-F238E27FC236}">
                <a16:creationId xmlns:a16="http://schemas.microsoft.com/office/drawing/2014/main" id="{D2124164-AB04-4D9B-8428-D727301B1784}"/>
              </a:ext>
            </a:extLst>
          </p:cNvPr>
          <p:cNvSpPr txBox="1"/>
          <p:nvPr/>
        </p:nvSpPr>
        <p:spPr>
          <a:xfrm>
            <a:off x="198803" y="728587"/>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 Import Analysis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FE5124CD-3CDA-449E-B406-FA3753D29FEB}"/>
              </a:ext>
            </a:extLst>
          </p:cNvPr>
          <p:cNvSpPr txBox="1"/>
          <p:nvPr/>
        </p:nvSpPr>
        <p:spPr>
          <a:xfrm>
            <a:off x="5742314" y="6396152"/>
            <a:ext cx="3150861" cy="273862"/>
          </a:xfrm>
          <a:prstGeom prst="rect">
            <a:avLst/>
          </a:prstGeom>
          <a:noFill/>
        </p:spPr>
        <p:txBody>
          <a:bodyPr wrap="square"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 name="Table 8">
            <a:extLst>
              <a:ext uri="{FF2B5EF4-FFF2-40B4-BE49-F238E27FC236}">
                <a16:creationId xmlns:a16="http://schemas.microsoft.com/office/drawing/2014/main" id="{BC8161A2-D688-A04B-16CB-E76520F43D71}"/>
              </a:ext>
            </a:extLst>
          </p:cNvPr>
          <p:cNvGraphicFramePr>
            <a:graphicFrameLocks noGrp="1"/>
          </p:cNvGraphicFramePr>
          <p:nvPr>
            <p:extLst>
              <p:ext uri="{D42A27DB-BD31-4B8C-83A1-F6EECF244321}">
                <p14:modId xmlns:p14="http://schemas.microsoft.com/office/powerpoint/2010/main" val="255396895"/>
              </p:ext>
            </p:extLst>
          </p:nvPr>
        </p:nvGraphicFramePr>
        <p:xfrm>
          <a:off x="346138" y="1171894"/>
          <a:ext cx="8678988" cy="5219763"/>
        </p:xfrm>
        <a:graphic>
          <a:graphicData uri="http://schemas.openxmlformats.org/drawingml/2006/table">
            <a:tbl>
              <a:tblPr firstRow="1" bandRow="1">
                <a:tableStyleId>{93296810-A885-4BE3-A3E7-6D5BEEA58F35}</a:tableStyleId>
              </a:tblPr>
              <a:tblGrid>
                <a:gridCol w="3350628">
                  <a:extLst>
                    <a:ext uri="{9D8B030D-6E8A-4147-A177-3AD203B41FA5}">
                      <a16:colId xmlns:a16="http://schemas.microsoft.com/office/drawing/2014/main" val="2191050447"/>
                    </a:ext>
                  </a:extLst>
                </a:gridCol>
                <a:gridCol w="2664180">
                  <a:extLst>
                    <a:ext uri="{9D8B030D-6E8A-4147-A177-3AD203B41FA5}">
                      <a16:colId xmlns:a16="http://schemas.microsoft.com/office/drawing/2014/main" val="1778637992"/>
                    </a:ext>
                  </a:extLst>
                </a:gridCol>
                <a:gridCol w="2664180">
                  <a:extLst>
                    <a:ext uri="{9D8B030D-6E8A-4147-A177-3AD203B41FA5}">
                      <a16:colId xmlns:a16="http://schemas.microsoft.com/office/drawing/2014/main" val="648884086"/>
                    </a:ext>
                  </a:extLst>
                </a:gridCol>
              </a:tblGrid>
              <a:tr h="467907">
                <a:tc>
                  <a:txBody>
                    <a:bodyPr/>
                    <a:lstStyle/>
                    <a:p>
                      <a:pPr algn="ctr"/>
                      <a:r>
                        <a:rPr lang="en-IN" sz="1100" dirty="0">
                          <a:latin typeface="Arial" panose="020B0604020202020204" pitchFamily="34" charset="0"/>
                          <a:ea typeface="Verdana" panose="020B0604030504040204" pitchFamily="34" charset="0"/>
                          <a:cs typeface="Arial" panose="020B0604020202020204" pitchFamily="34" charset="0"/>
                        </a:rPr>
                        <a:t>Product</a:t>
                      </a:r>
                      <a:endParaRPr lang="en-US" sz="1100" dirty="0">
                        <a:latin typeface="Arial" panose="020B0604020202020204" pitchFamily="34" charset="0"/>
                        <a:ea typeface="Verdana" panose="020B0604030504040204" pitchFamily="34" charset="0"/>
                        <a:cs typeface="Arial" panose="020B0604020202020204" pitchFamily="34" charset="0"/>
                      </a:endParaRP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Reporting Country</a:t>
                      </a: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Prominent Importing Country</a:t>
                      </a:r>
                    </a:p>
                  </a:txBody>
                  <a:tcPr anchor="ctr"/>
                </a:tc>
                <a:extLst>
                  <a:ext uri="{0D108BD9-81ED-4DB2-BD59-A6C34878D82A}">
                    <a16:rowId xmlns:a16="http://schemas.microsoft.com/office/drawing/2014/main" val="92956858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Brakes</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India</a:t>
                      </a: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Germany, China, South Korea, United States, Italy</a:t>
                      </a:r>
                    </a:p>
                  </a:txBody>
                  <a:tcPr marL="0" marR="0" marT="0" marB="0" anchor="ctr"/>
                </a:tc>
                <a:extLst>
                  <a:ext uri="{0D108BD9-81ED-4DB2-BD59-A6C34878D82A}">
                    <a16:rowId xmlns:a16="http://schemas.microsoft.com/office/drawing/2014/main" val="217978619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Tires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Thailand, China, Indonesia, Malaysia, Vietnam, Japan</a:t>
                      </a:r>
                    </a:p>
                  </a:txBody>
                  <a:tcPr marL="0" marR="0" marT="0" marB="0" anchor="ctr"/>
                </a:tc>
                <a:extLst>
                  <a:ext uri="{0D108BD9-81ED-4DB2-BD59-A6C34878D82A}">
                    <a16:rowId xmlns:a16="http://schemas.microsoft.com/office/drawing/2014/main" val="3500241684"/>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Lubricants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United States, Singapore, China, Germany, France</a:t>
                      </a:r>
                    </a:p>
                  </a:txBody>
                  <a:tcPr marL="9525" marR="9525" marT="9525" marB="0" anchor="ctr"/>
                </a:tc>
                <a:extLst>
                  <a:ext uri="{0D108BD9-81ED-4DB2-BD59-A6C34878D82A}">
                    <a16:rowId xmlns:a16="http://schemas.microsoft.com/office/drawing/2014/main" val="1539677240"/>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Batteries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Arial" panose="020B0604020202020204" pitchFamily="34" charset="0"/>
                          <a:cs typeface="Arial" panose="020B0604020202020204" pitchFamily="34" charset="0"/>
                        </a:rPr>
                        <a:t>China, Thailand., Sweden, Vietnam, United States, Japan</a:t>
                      </a:r>
                    </a:p>
                  </a:txBody>
                  <a:tcPr marL="9525" marR="9525" marT="9525" marB="0" anchor="ctr"/>
                </a:tc>
                <a:extLst>
                  <a:ext uri="{0D108BD9-81ED-4DB2-BD59-A6C34878D82A}">
                    <a16:rowId xmlns:a16="http://schemas.microsoft.com/office/drawing/2014/main" val="2078756131"/>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Filter</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Japan, China, France, South Korea, Singapore, Germany</a:t>
                      </a:r>
                    </a:p>
                  </a:txBody>
                  <a:tcPr marL="9525" marR="9525" marT="9525" marB="0" anchor="ctr"/>
                </a:tc>
                <a:extLst>
                  <a:ext uri="{0D108BD9-81ED-4DB2-BD59-A6C34878D82A}">
                    <a16:rowId xmlns:a16="http://schemas.microsoft.com/office/drawing/2014/main" val="1735068262"/>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Starter/Alternators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Indonesia, Japan, South Korea, Thailand, Germany</a:t>
                      </a:r>
                    </a:p>
                  </a:txBody>
                  <a:tcPr marL="9525" marR="9525" marT="9525" marB="0" anchor="ctr"/>
                </a:tc>
                <a:extLst>
                  <a:ext uri="{0D108BD9-81ED-4DB2-BD59-A6C34878D82A}">
                    <a16:rowId xmlns:a16="http://schemas.microsoft.com/office/drawing/2014/main" val="2378532776"/>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Spark Plugs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Thailand, Japan, Vietnam, South Korea</a:t>
                      </a:r>
                    </a:p>
                  </a:txBody>
                  <a:tcPr marL="9525" marR="9525" marT="9525" marB="0" anchor="ctr"/>
                </a:tc>
                <a:extLst>
                  <a:ext uri="{0D108BD9-81ED-4DB2-BD59-A6C34878D82A}">
                    <a16:rowId xmlns:a16="http://schemas.microsoft.com/office/drawing/2014/main" val="215069945"/>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Lighting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India</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South Korea, Japan, Germany, </a:t>
                      </a:r>
                      <a:r>
                        <a:rPr lang="en-IN" sz="1100" b="0" i="0" u="none" strike="noStrike" dirty="0" err="1">
                          <a:solidFill>
                            <a:srgbClr val="000000"/>
                          </a:solidFill>
                          <a:effectLst/>
                          <a:latin typeface="Arial" panose="020B0604020202020204" pitchFamily="34" charset="0"/>
                          <a:cs typeface="Arial" panose="020B0604020202020204" pitchFamily="34" charset="0"/>
                        </a:rPr>
                        <a:t>Phillipines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54818964"/>
                  </a:ext>
                </a:extLst>
              </a:tr>
            </a:tbl>
          </a:graphicData>
        </a:graphic>
      </p:graphicFrame>
    </p:spTree>
    <p:extLst>
      <p:ext uri="{BB962C8B-B14F-4D97-AF65-F5344CB8AC3E}">
        <p14:creationId xmlns:p14="http://schemas.microsoft.com/office/powerpoint/2010/main" val="2853988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a:extLst>
              <a:ext uri="{FF2B5EF4-FFF2-40B4-BE49-F238E27FC236}">
                <a16:creationId xmlns:a16="http://schemas.microsoft.com/office/drawing/2014/main" id="{311803C6-B044-C05B-C4CA-5A7B7E1AC2FE}"/>
              </a:ext>
            </a:extLst>
          </p:cNvPr>
          <p:cNvPicPr/>
          <p:nvPr/>
        </p:nvPicPr>
        <p:blipFill>
          <a:blip r:embed="rId3" cstate="print"/>
          <a:stretch>
            <a:fillRect/>
          </a:stretch>
        </p:blipFill>
        <p:spPr>
          <a:xfrm>
            <a:off x="1644395" y="1945106"/>
            <a:ext cx="7225538" cy="1971192"/>
          </a:xfrm>
          <a:prstGeom prst="rect">
            <a:avLst/>
          </a:prstGeom>
        </p:spPr>
      </p:pic>
      <p:sp>
        <p:nvSpPr>
          <p:cNvPr id="4" name="object 4">
            <a:extLst>
              <a:ext uri="{FF2B5EF4-FFF2-40B4-BE49-F238E27FC236}">
                <a16:creationId xmlns:a16="http://schemas.microsoft.com/office/drawing/2014/main" id="{3403A23B-1898-1875-3278-3EB3CC1AECC6}"/>
              </a:ext>
            </a:extLst>
          </p:cNvPr>
          <p:cNvSpPr/>
          <p:nvPr/>
        </p:nvSpPr>
        <p:spPr>
          <a:xfrm>
            <a:off x="217385" y="1801622"/>
            <a:ext cx="1308735" cy="2150110"/>
          </a:xfrm>
          <a:custGeom>
            <a:avLst/>
            <a:gdLst/>
            <a:ahLst/>
            <a:cxnLst/>
            <a:rect l="l" t="t" r="r" b="b"/>
            <a:pathLst>
              <a:path w="1308735" h="2150110">
                <a:moveTo>
                  <a:pt x="1308646" y="0"/>
                </a:moveTo>
                <a:lnTo>
                  <a:pt x="101333" y="0"/>
                </a:lnTo>
                <a:lnTo>
                  <a:pt x="61888" y="7959"/>
                </a:lnTo>
                <a:lnTo>
                  <a:pt x="29678" y="29670"/>
                </a:lnTo>
                <a:lnTo>
                  <a:pt x="7962" y="61882"/>
                </a:lnTo>
                <a:lnTo>
                  <a:pt x="0" y="101345"/>
                </a:lnTo>
                <a:lnTo>
                  <a:pt x="0" y="2048255"/>
                </a:lnTo>
                <a:lnTo>
                  <a:pt x="7962" y="2087665"/>
                </a:lnTo>
                <a:lnTo>
                  <a:pt x="29678" y="2119884"/>
                </a:lnTo>
                <a:lnTo>
                  <a:pt x="61888" y="2141624"/>
                </a:lnTo>
                <a:lnTo>
                  <a:pt x="101333" y="2149602"/>
                </a:lnTo>
                <a:lnTo>
                  <a:pt x="1308646" y="2149602"/>
                </a:lnTo>
                <a:lnTo>
                  <a:pt x="1308646" y="0"/>
                </a:lnTo>
                <a:close/>
              </a:path>
            </a:pathLst>
          </a:custGeom>
          <a:solidFill>
            <a:srgbClr val="00AFEF"/>
          </a:solidFill>
        </p:spPr>
        <p:txBody>
          <a:bodyPr wrap="square" lIns="0" tIns="0" rIns="0" bIns="0" rtlCol="0"/>
          <a:lstStyle/>
          <a:p>
            <a:endParaRPr dirty="0"/>
          </a:p>
        </p:txBody>
      </p:sp>
      <p:sp>
        <p:nvSpPr>
          <p:cNvPr id="5" name="object 5">
            <a:extLst>
              <a:ext uri="{FF2B5EF4-FFF2-40B4-BE49-F238E27FC236}">
                <a16:creationId xmlns:a16="http://schemas.microsoft.com/office/drawing/2014/main" id="{70849F16-79B5-1326-E5B4-1FC65BAF4DC2}"/>
              </a:ext>
            </a:extLst>
          </p:cNvPr>
          <p:cNvSpPr txBox="1"/>
          <p:nvPr/>
        </p:nvSpPr>
        <p:spPr>
          <a:xfrm>
            <a:off x="718210" y="2830195"/>
            <a:ext cx="292735"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Calibri"/>
                <a:cs typeface="Calibri"/>
              </a:rPr>
              <a:t>IAM</a:t>
            </a:r>
            <a:endParaRPr sz="1200" dirty="0">
              <a:latin typeface="Calibri"/>
              <a:cs typeface="Calibri"/>
            </a:endParaRPr>
          </a:p>
        </p:txBody>
      </p:sp>
      <p:sp>
        <p:nvSpPr>
          <p:cNvPr id="6" name="object 6">
            <a:extLst>
              <a:ext uri="{FF2B5EF4-FFF2-40B4-BE49-F238E27FC236}">
                <a16:creationId xmlns:a16="http://schemas.microsoft.com/office/drawing/2014/main" id="{81A57E08-7BC3-811D-53A7-D805CC8C346D}"/>
              </a:ext>
            </a:extLst>
          </p:cNvPr>
          <p:cNvSpPr/>
          <p:nvPr/>
        </p:nvSpPr>
        <p:spPr>
          <a:xfrm>
            <a:off x="217385" y="4053204"/>
            <a:ext cx="1308735" cy="2182495"/>
          </a:xfrm>
          <a:custGeom>
            <a:avLst/>
            <a:gdLst/>
            <a:ahLst/>
            <a:cxnLst/>
            <a:rect l="l" t="t" r="r" b="b"/>
            <a:pathLst>
              <a:path w="1308735" h="2182495">
                <a:moveTo>
                  <a:pt x="1308646" y="0"/>
                </a:moveTo>
                <a:lnTo>
                  <a:pt x="118579" y="0"/>
                </a:lnTo>
                <a:lnTo>
                  <a:pt x="72421" y="9316"/>
                </a:lnTo>
                <a:lnTo>
                  <a:pt x="34729" y="34718"/>
                </a:lnTo>
                <a:lnTo>
                  <a:pt x="9318" y="72384"/>
                </a:lnTo>
                <a:lnTo>
                  <a:pt x="0" y="118491"/>
                </a:lnTo>
                <a:lnTo>
                  <a:pt x="0" y="2063369"/>
                </a:lnTo>
                <a:lnTo>
                  <a:pt x="9318" y="2109521"/>
                </a:lnTo>
                <a:lnTo>
                  <a:pt x="34729" y="2147214"/>
                </a:lnTo>
                <a:lnTo>
                  <a:pt x="72421" y="2172629"/>
                </a:lnTo>
                <a:lnTo>
                  <a:pt x="118579" y="2181948"/>
                </a:lnTo>
                <a:lnTo>
                  <a:pt x="1308646" y="2181948"/>
                </a:lnTo>
                <a:lnTo>
                  <a:pt x="1308646" y="0"/>
                </a:lnTo>
                <a:close/>
              </a:path>
            </a:pathLst>
          </a:custGeom>
          <a:solidFill>
            <a:srgbClr val="00AFEF"/>
          </a:solidFill>
        </p:spPr>
        <p:txBody>
          <a:bodyPr wrap="square" lIns="0" tIns="0" rIns="0" bIns="0" rtlCol="0"/>
          <a:lstStyle/>
          <a:p>
            <a:endParaRPr/>
          </a:p>
        </p:txBody>
      </p:sp>
      <p:sp>
        <p:nvSpPr>
          <p:cNvPr id="7" name="object 7">
            <a:extLst>
              <a:ext uri="{FF2B5EF4-FFF2-40B4-BE49-F238E27FC236}">
                <a16:creationId xmlns:a16="http://schemas.microsoft.com/office/drawing/2014/main" id="{484A706B-C8A3-4D5D-EC9D-E3FAE1D5F96A}"/>
              </a:ext>
            </a:extLst>
          </p:cNvPr>
          <p:cNvSpPr txBox="1"/>
          <p:nvPr/>
        </p:nvSpPr>
        <p:spPr>
          <a:xfrm>
            <a:off x="696569" y="4990338"/>
            <a:ext cx="27432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Calibri"/>
                <a:cs typeface="Calibri"/>
              </a:rPr>
              <a:t>O</a:t>
            </a:r>
            <a:r>
              <a:rPr sz="1200" b="1" spc="-10" dirty="0">
                <a:solidFill>
                  <a:srgbClr val="FFFFFF"/>
                </a:solidFill>
                <a:latin typeface="Calibri"/>
                <a:cs typeface="Calibri"/>
              </a:rPr>
              <a:t>E</a:t>
            </a:r>
            <a:r>
              <a:rPr sz="1200" b="1" dirty="0">
                <a:solidFill>
                  <a:srgbClr val="FFFFFF"/>
                </a:solidFill>
                <a:latin typeface="Calibri"/>
                <a:cs typeface="Calibri"/>
              </a:rPr>
              <a:t>S</a:t>
            </a:r>
            <a:endParaRPr sz="1200">
              <a:latin typeface="Calibri"/>
              <a:cs typeface="Calibri"/>
            </a:endParaRPr>
          </a:p>
        </p:txBody>
      </p:sp>
      <p:sp>
        <p:nvSpPr>
          <p:cNvPr id="9" name="object 9">
            <a:extLst>
              <a:ext uri="{FF2B5EF4-FFF2-40B4-BE49-F238E27FC236}">
                <a16:creationId xmlns:a16="http://schemas.microsoft.com/office/drawing/2014/main" id="{9064B92F-49B1-57E4-B79B-C5E9B752312C}"/>
              </a:ext>
            </a:extLst>
          </p:cNvPr>
          <p:cNvSpPr txBox="1"/>
          <p:nvPr/>
        </p:nvSpPr>
        <p:spPr>
          <a:xfrm>
            <a:off x="1916938" y="2467102"/>
            <a:ext cx="966469" cy="391160"/>
          </a:xfrm>
          <a:prstGeom prst="rect">
            <a:avLst/>
          </a:prstGeom>
        </p:spPr>
        <p:txBody>
          <a:bodyPr vert="horz" wrap="square" lIns="0" tIns="12700" rIns="0" bIns="0" rtlCol="0">
            <a:spAutoFit/>
          </a:bodyPr>
          <a:lstStyle/>
          <a:p>
            <a:pPr marL="12700" marR="5080" indent="292100">
              <a:lnSpc>
                <a:spcPct val="100000"/>
              </a:lnSpc>
              <a:spcBef>
                <a:spcPts val="100"/>
              </a:spcBef>
            </a:pPr>
            <a:r>
              <a:rPr sz="1200" b="1" spc="-5" dirty="0">
                <a:solidFill>
                  <a:srgbClr val="050A13"/>
                </a:solidFill>
                <a:latin typeface="Calibri"/>
                <a:cs typeface="Calibri"/>
              </a:rPr>
              <a:t>Parts </a:t>
            </a:r>
            <a:r>
              <a:rPr sz="1200" b="1" dirty="0">
                <a:solidFill>
                  <a:srgbClr val="050A13"/>
                </a:solidFill>
                <a:latin typeface="Calibri"/>
                <a:cs typeface="Calibri"/>
              </a:rPr>
              <a:t> </a:t>
            </a:r>
            <a:r>
              <a:rPr sz="1200" b="1" spc="-5" dirty="0">
                <a:solidFill>
                  <a:srgbClr val="050A13"/>
                </a:solidFill>
                <a:latin typeface="Calibri"/>
                <a:cs typeface="Calibri"/>
              </a:rPr>
              <a:t>Ma</a:t>
            </a:r>
            <a:r>
              <a:rPr sz="1200" b="1" dirty="0">
                <a:solidFill>
                  <a:srgbClr val="050A13"/>
                </a:solidFill>
                <a:latin typeface="Calibri"/>
                <a:cs typeface="Calibri"/>
              </a:rPr>
              <a:t>nuf</a:t>
            </a:r>
            <a:r>
              <a:rPr sz="1200" b="1" spc="-5" dirty="0">
                <a:solidFill>
                  <a:srgbClr val="050A13"/>
                </a:solidFill>
                <a:latin typeface="Calibri"/>
                <a:cs typeface="Calibri"/>
              </a:rPr>
              <a:t>ac</a:t>
            </a:r>
            <a:r>
              <a:rPr sz="1200" b="1" dirty="0">
                <a:solidFill>
                  <a:srgbClr val="050A13"/>
                </a:solidFill>
                <a:latin typeface="Calibri"/>
                <a:cs typeface="Calibri"/>
              </a:rPr>
              <a:t>tur</a:t>
            </a:r>
            <a:r>
              <a:rPr sz="1200" b="1" spc="-5" dirty="0">
                <a:solidFill>
                  <a:srgbClr val="050A13"/>
                </a:solidFill>
                <a:latin typeface="Calibri"/>
                <a:cs typeface="Calibri"/>
              </a:rPr>
              <a:t>e</a:t>
            </a:r>
            <a:r>
              <a:rPr sz="1200" b="1" dirty="0">
                <a:solidFill>
                  <a:srgbClr val="050A13"/>
                </a:solidFill>
                <a:latin typeface="Calibri"/>
                <a:cs typeface="Calibri"/>
              </a:rPr>
              <a:t>rs</a:t>
            </a:r>
            <a:endParaRPr sz="1200" dirty="0">
              <a:latin typeface="Calibri"/>
              <a:cs typeface="Calibri"/>
            </a:endParaRPr>
          </a:p>
        </p:txBody>
      </p:sp>
      <p:sp>
        <p:nvSpPr>
          <p:cNvPr id="10" name="object 10">
            <a:extLst>
              <a:ext uri="{FF2B5EF4-FFF2-40B4-BE49-F238E27FC236}">
                <a16:creationId xmlns:a16="http://schemas.microsoft.com/office/drawing/2014/main" id="{770E8F93-9D27-80CB-C4C7-7617C2FABE21}"/>
              </a:ext>
            </a:extLst>
          </p:cNvPr>
          <p:cNvSpPr txBox="1"/>
          <p:nvPr/>
        </p:nvSpPr>
        <p:spPr>
          <a:xfrm>
            <a:off x="5933947" y="3586098"/>
            <a:ext cx="5829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Retailers</a:t>
            </a:r>
            <a:endParaRPr sz="1200">
              <a:latin typeface="Calibri"/>
              <a:cs typeface="Calibri"/>
            </a:endParaRPr>
          </a:p>
        </p:txBody>
      </p:sp>
      <p:sp>
        <p:nvSpPr>
          <p:cNvPr id="11" name="object 11">
            <a:extLst>
              <a:ext uri="{FF2B5EF4-FFF2-40B4-BE49-F238E27FC236}">
                <a16:creationId xmlns:a16="http://schemas.microsoft.com/office/drawing/2014/main" id="{21DDD86F-BB5E-AB2C-AFF7-33BD4F8078B5}"/>
              </a:ext>
            </a:extLst>
          </p:cNvPr>
          <p:cNvSpPr txBox="1"/>
          <p:nvPr/>
        </p:nvSpPr>
        <p:spPr>
          <a:xfrm>
            <a:off x="7621905" y="3494658"/>
            <a:ext cx="1016635" cy="391160"/>
          </a:xfrm>
          <a:prstGeom prst="rect">
            <a:avLst/>
          </a:prstGeom>
        </p:spPr>
        <p:txBody>
          <a:bodyPr vert="horz" wrap="square" lIns="0" tIns="12700" rIns="0" bIns="0" rtlCol="0">
            <a:spAutoFit/>
          </a:bodyPr>
          <a:lstStyle/>
          <a:p>
            <a:pPr marL="12700" marR="5080" indent="156845">
              <a:lnSpc>
                <a:spcPct val="100000"/>
              </a:lnSpc>
              <a:spcBef>
                <a:spcPts val="100"/>
              </a:spcBef>
            </a:pPr>
            <a:r>
              <a:rPr sz="1200" b="1" spc="-5" dirty="0">
                <a:solidFill>
                  <a:srgbClr val="050A13"/>
                </a:solidFill>
                <a:latin typeface="Calibri"/>
                <a:cs typeface="Calibri"/>
              </a:rPr>
              <a:t>Installers/ </a:t>
            </a:r>
            <a:r>
              <a:rPr sz="1200" b="1" dirty="0">
                <a:solidFill>
                  <a:srgbClr val="050A13"/>
                </a:solidFill>
                <a:latin typeface="Calibri"/>
                <a:cs typeface="Calibri"/>
              </a:rPr>
              <a:t> </a:t>
            </a:r>
            <a:r>
              <a:rPr sz="1200" b="1" spc="-5" dirty="0">
                <a:solidFill>
                  <a:srgbClr val="050A13"/>
                </a:solidFill>
                <a:latin typeface="Calibri"/>
                <a:cs typeface="Calibri"/>
              </a:rPr>
              <a:t>Vehicle</a:t>
            </a:r>
            <a:r>
              <a:rPr sz="1200" b="1" spc="-55" dirty="0">
                <a:solidFill>
                  <a:srgbClr val="050A13"/>
                </a:solidFill>
                <a:latin typeface="Calibri"/>
                <a:cs typeface="Calibri"/>
              </a:rPr>
              <a:t> </a:t>
            </a:r>
            <a:r>
              <a:rPr sz="1200" b="1" spc="-5" dirty="0">
                <a:solidFill>
                  <a:srgbClr val="050A13"/>
                </a:solidFill>
                <a:latin typeface="Calibri"/>
                <a:cs typeface="Calibri"/>
              </a:rPr>
              <a:t>Owners</a:t>
            </a:r>
            <a:endParaRPr sz="1200" dirty="0">
              <a:latin typeface="Calibri"/>
              <a:cs typeface="Calibri"/>
            </a:endParaRPr>
          </a:p>
        </p:txBody>
      </p:sp>
      <p:sp>
        <p:nvSpPr>
          <p:cNvPr id="12" name="object 12">
            <a:extLst>
              <a:ext uri="{FF2B5EF4-FFF2-40B4-BE49-F238E27FC236}">
                <a16:creationId xmlns:a16="http://schemas.microsoft.com/office/drawing/2014/main" id="{8776EF7B-8006-EAA9-D320-7FA9C5BC30C9}"/>
              </a:ext>
            </a:extLst>
          </p:cNvPr>
          <p:cNvSpPr txBox="1"/>
          <p:nvPr/>
        </p:nvSpPr>
        <p:spPr>
          <a:xfrm>
            <a:off x="3929253" y="3530600"/>
            <a:ext cx="7816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D</a:t>
            </a:r>
            <a:r>
              <a:rPr sz="1200" b="1" dirty="0">
                <a:solidFill>
                  <a:srgbClr val="172C54"/>
                </a:solidFill>
                <a:latin typeface="Calibri"/>
                <a:cs typeface="Calibri"/>
              </a:rPr>
              <a:t>istribut</a:t>
            </a:r>
            <a:r>
              <a:rPr sz="1200" b="1" spc="5" dirty="0">
                <a:solidFill>
                  <a:srgbClr val="172C54"/>
                </a:solidFill>
                <a:latin typeface="Calibri"/>
                <a:cs typeface="Calibri"/>
              </a:rPr>
              <a:t>o</a:t>
            </a:r>
            <a:r>
              <a:rPr sz="1200" b="1" dirty="0">
                <a:solidFill>
                  <a:srgbClr val="172C54"/>
                </a:solidFill>
                <a:latin typeface="Calibri"/>
                <a:cs typeface="Calibri"/>
              </a:rPr>
              <a:t>rs</a:t>
            </a:r>
            <a:endParaRPr sz="1200">
              <a:latin typeface="Calibri"/>
              <a:cs typeface="Calibri"/>
            </a:endParaRPr>
          </a:p>
        </p:txBody>
      </p:sp>
      <p:sp>
        <p:nvSpPr>
          <p:cNvPr id="13" name="object 13">
            <a:extLst>
              <a:ext uri="{FF2B5EF4-FFF2-40B4-BE49-F238E27FC236}">
                <a16:creationId xmlns:a16="http://schemas.microsoft.com/office/drawing/2014/main" id="{2B5B8F98-DD97-58F6-2C86-113EC2617048}"/>
              </a:ext>
            </a:extLst>
          </p:cNvPr>
          <p:cNvSpPr txBox="1"/>
          <p:nvPr/>
        </p:nvSpPr>
        <p:spPr>
          <a:xfrm>
            <a:off x="3915917" y="2662554"/>
            <a:ext cx="80835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Wholesalers</a:t>
            </a:r>
            <a:endParaRPr sz="1200">
              <a:latin typeface="Calibri"/>
              <a:cs typeface="Calibri"/>
            </a:endParaRPr>
          </a:p>
        </p:txBody>
      </p:sp>
      <p:pic>
        <p:nvPicPr>
          <p:cNvPr id="14" name="object 14">
            <a:extLst>
              <a:ext uri="{FF2B5EF4-FFF2-40B4-BE49-F238E27FC236}">
                <a16:creationId xmlns:a16="http://schemas.microsoft.com/office/drawing/2014/main" id="{15B0C857-EC7D-6A54-F7B1-6EFEA61CA12E}"/>
              </a:ext>
            </a:extLst>
          </p:cNvPr>
          <p:cNvPicPr/>
          <p:nvPr/>
        </p:nvPicPr>
        <p:blipFill>
          <a:blip r:embed="rId4" cstate="print"/>
          <a:stretch>
            <a:fillRect/>
          </a:stretch>
        </p:blipFill>
        <p:spPr>
          <a:xfrm>
            <a:off x="1644395" y="4013200"/>
            <a:ext cx="7225538" cy="1655737"/>
          </a:xfrm>
          <a:prstGeom prst="rect">
            <a:avLst/>
          </a:prstGeom>
        </p:spPr>
      </p:pic>
      <p:sp>
        <p:nvSpPr>
          <p:cNvPr id="15" name="object 15">
            <a:extLst>
              <a:ext uri="{FF2B5EF4-FFF2-40B4-BE49-F238E27FC236}">
                <a16:creationId xmlns:a16="http://schemas.microsoft.com/office/drawing/2014/main" id="{B48DE98E-3C90-2E54-FABE-EF57DE89AF7C}"/>
              </a:ext>
            </a:extLst>
          </p:cNvPr>
          <p:cNvSpPr txBox="1"/>
          <p:nvPr/>
        </p:nvSpPr>
        <p:spPr>
          <a:xfrm>
            <a:off x="1916938" y="4220082"/>
            <a:ext cx="966469" cy="391160"/>
          </a:xfrm>
          <a:prstGeom prst="rect">
            <a:avLst/>
          </a:prstGeom>
        </p:spPr>
        <p:txBody>
          <a:bodyPr vert="horz" wrap="square" lIns="0" tIns="12700" rIns="0" bIns="0" rtlCol="0">
            <a:spAutoFit/>
          </a:bodyPr>
          <a:lstStyle/>
          <a:p>
            <a:pPr marL="12700" marR="5080" indent="292100">
              <a:lnSpc>
                <a:spcPct val="100000"/>
              </a:lnSpc>
              <a:spcBef>
                <a:spcPts val="100"/>
              </a:spcBef>
            </a:pPr>
            <a:r>
              <a:rPr sz="1200" b="1" spc="-5" dirty="0">
                <a:solidFill>
                  <a:srgbClr val="050A13"/>
                </a:solidFill>
                <a:latin typeface="Calibri"/>
                <a:cs typeface="Calibri"/>
              </a:rPr>
              <a:t>Parts </a:t>
            </a:r>
            <a:r>
              <a:rPr sz="1200" b="1" dirty="0">
                <a:solidFill>
                  <a:srgbClr val="050A13"/>
                </a:solidFill>
                <a:latin typeface="Calibri"/>
                <a:cs typeface="Calibri"/>
              </a:rPr>
              <a:t> </a:t>
            </a:r>
            <a:r>
              <a:rPr sz="1200" b="1" spc="-5" dirty="0">
                <a:solidFill>
                  <a:srgbClr val="050A13"/>
                </a:solidFill>
                <a:latin typeface="Calibri"/>
                <a:cs typeface="Calibri"/>
              </a:rPr>
              <a:t>Ma</a:t>
            </a:r>
            <a:r>
              <a:rPr sz="1200" b="1" dirty="0">
                <a:solidFill>
                  <a:srgbClr val="050A13"/>
                </a:solidFill>
                <a:latin typeface="Calibri"/>
                <a:cs typeface="Calibri"/>
              </a:rPr>
              <a:t>nuf</a:t>
            </a:r>
            <a:r>
              <a:rPr sz="1200" b="1" spc="-5" dirty="0">
                <a:solidFill>
                  <a:srgbClr val="050A13"/>
                </a:solidFill>
                <a:latin typeface="Calibri"/>
                <a:cs typeface="Calibri"/>
              </a:rPr>
              <a:t>ac</a:t>
            </a:r>
            <a:r>
              <a:rPr sz="1200" b="1" dirty="0">
                <a:solidFill>
                  <a:srgbClr val="050A13"/>
                </a:solidFill>
                <a:latin typeface="Calibri"/>
                <a:cs typeface="Calibri"/>
              </a:rPr>
              <a:t>tur</a:t>
            </a:r>
            <a:r>
              <a:rPr sz="1200" b="1" spc="-5" dirty="0">
                <a:solidFill>
                  <a:srgbClr val="050A13"/>
                </a:solidFill>
                <a:latin typeface="Calibri"/>
                <a:cs typeface="Calibri"/>
              </a:rPr>
              <a:t>e</a:t>
            </a:r>
            <a:r>
              <a:rPr sz="1200" b="1" dirty="0">
                <a:solidFill>
                  <a:srgbClr val="050A13"/>
                </a:solidFill>
                <a:latin typeface="Calibri"/>
                <a:cs typeface="Calibri"/>
              </a:rPr>
              <a:t>rs</a:t>
            </a:r>
            <a:endParaRPr sz="1200" dirty="0">
              <a:latin typeface="Calibri"/>
              <a:cs typeface="Calibri"/>
            </a:endParaRPr>
          </a:p>
        </p:txBody>
      </p:sp>
      <p:sp>
        <p:nvSpPr>
          <p:cNvPr id="16" name="object 16">
            <a:extLst>
              <a:ext uri="{FF2B5EF4-FFF2-40B4-BE49-F238E27FC236}">
                <a16:creationId xmlns:a16="http://schemas.microsoft.com/office/drawing/2014/main" id="{7B55CCAA-DA51-5921-DED1-54FD414DABDF}"/>
              </a:ext>
            </a:extLst>
          </p:cNvPr>
          <p:cNvSpPr txBox="1"/>
          <p:nvPr/>
        </p:nvSpPr>
        <p:spPr>
          <a:xfrm>
            <a:off x="5975096" y="5247513"/>
            <a:ext cx="502284" cy="391795"/>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172C54"/>
                </a:solidFill>
                <a:latin typeface="Calibri"/>
                <a:cs typeface="Calibri"/>
              </a:rPr>
              <a:t>OE</a:t>
            </a:r>
            <a:endParaRPr sz="1200">
              <a:latin typeface="Calibri"/>
              <a:cs typeface="Calibri"/>
            </a:endParaRPr>
          </a:p>
          <a:p>
            <a:pPr algn="ctr">
              <a:lnSpc>
                <a:spcPct val="100000"/>
              </a:lnSpc>
            </a:pPr>
            <a:r>
              <a:rPr sz="1200" b="1" spc="-5" dirty="0">
                <a:solidFill>
                  <a:srgbClr val="172C54"/>
                </a:solidFill>
                <a:latin typeface="Calibri"/>
                <a:cs typeface="Calibri"/>
              </a:rPr>
              <a:t>Dealers</a:t>
            </a:r>
            <a:endParaRPr sz="1200">
              <a:latin typeface="Calibri"/>
              <a:cs typeface="Calibri"/>
            </a:endParaRPr>
          </a:p>
        </p:txBody>
      </p:sp>
      <p:sp>
        <p:nvSpPr>
          <p:cNvPr id="17" name="object 17">
            <a:extLst>
              <a:ext uri="{FF2B5EF4-FFF2-40B4-BE49-F238E27FC236}">
                <a16:creationId xmlns:a16="http://schemas.microsoft.com/office/drawing/2014/main" id="{D8EB4A34-477A-B433-193D-DDC1305099F5}"/>
              </a:ext>
            </a:extLst>
          </p:cNvPr>
          <p:cNvSpPr txBox="1"/>
          <p:nvPr/>
        </p:nvSpPr>
        <p:spPr>
          <a:xfrm>
            <a:off x="7621905" y="5246623"/>
            <a:ext cx="1016635" cy="391795"/>
          </a:xfrm>
          <a:prstGeom prst="rect">
            <a:avLst/>
          </a:prstGeom>
        </p:spPr>
        <p:txBody>
          <a:bodyPr vert="horz" wrap="square" lIns="0" tIns="12700" rIns="0" bIns="0" rtlCol="0">
            <a:spAutoFit/>
          </a:bodyPr>
          <a:lstStyle/>
          <a:p>
            <a:pPr marL="12700" marR="5080" indent="173355">
              <a:lnSpc>
                <a:spcPct val="100000"/>
              </a:lnSpc>
              <a:spcBef>
                <a:spcPts val="100"/>
              </a:spcBef>
            </a:pPr>
            <a:r>
              <a:rPr sz="1200" b="1" spc="-5" dirty="0">
                <a:solidFill>
                  <a:srgbClr val="050A13"/>
                </a:solidFill>
                <a:latin typeface="Calibri"/>
                <a:cs typeface="Calibri"/>
              </a:rPr>
              <a:t>Installers/ </a:t>
            </a:r>
            <a:r>
              <a:rPr sz="1200" b="1" dirty="0">
                <a:solidFill>
                  <a:srgbClr val="050A13"/>
                </a:solidFill>
                <a:latin typeface="Calibri"/>
                <a:cs typeface="Calibri"/>
              </a:rPr>
              <a:t> </a:t>
            </a:r>
            <a:r>
              <a:rPr sz="1200" b="1" spc="-5" dirty="0">
                <a:solidFill>
                  <a:srgbClr val="050A13"/>
                </a:solidFill>
                <a:latin typeface="Calibri"/>
                <a:cs typeface="Calibri"/>
              </a:rPr>
              <a:t>Vehicle</a:t>
            </a:r>
            <a:r>
              <a:rPr sz="1200" b="1" spc="-55" dirty="0">
                <a:solidFill>
                  <a:srgbClr val="050A13"/>
                </a:solidFill>
                <a:latin typeface="Calibri"/>
                <a:cs typeface="Calibri"/>
              </a:rPr>
              <a:t> </a:t>
            </a:r>
            <a:r>
              <a:rPr sz="1200" b="1" spc="-5" dirty="0">
                <a:solidFill>
                  <a:srgbClr val="050A13"/>
                </a:solidFill>
                <a:latin typeface="Calibri"/>
                <a:cs typeface="Calibri"/>
              </a:rPr>
              <a:t>Owners</a:t>
            </a:r>
            <a:endParaRPr sz="1200">
              <a:latin typeface="Calibri"/>
              <a:cs typeface="Calibri"/>
            </a:endParaRPr>
          </a:p>
        </p:txBody>
      </p:sp>
      <p:sp>
        <p:nvSpPr>
          <p:cNvPr id="18" name="object 18">
            <a:extLst>
              <a:ext uri="{FF2B5EF4-FFF2-40B4-BE49-F238E27FC236}">
                <a16:creationId xmlns:a16="http://schemas.microsoft.com/office/drawing/2014/main" id="{B2A128DE-F14F-E173-B778-7148CF94289A}"/>
              </a:ext>
            </a:extLst>
          </p:cNvPr>
          <p:cNvSpPr txBox="1"/>
          <p:nvPr/>
        </p:nvSpPr>
        <p:spPr>
          <a:xfrm>
            <a:off x="4153027" y="5283453"/>
            <a:ext cx="3365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72C54"/>
                </a:solidFill>
                <a:latin typeface="Calibri"/>
                <a:cs typeface="Calibri"/>
              </a:rPr>
              <a:t>OEM</a:t>
            </a:r>
            <a:endParaRPr sz="1200" dirty="0">
              <a:latin typeface="Calibri"/>
              <a:cs typeface="Calibri"/>
            </a:endParaRPr>
          </a:p>
        </p:txBody>
      </p:sp>
      <p:sp>
        <p:nvSpPr>
          <p:cNvPr id="19" name="object 19">
            <a:extLst>
              <a:ext uri="{FF2B5EF4-FFF2-40B4-BE49-F238E27FC236}">
                <a16:creationId xmlns:a16="http://schemas.microsoft.com/office/drawing/2014/main" id="{A24EEDC8-E8B5-076D-9E07-0ECB325F78C6}"/>
              </a:ext>
            </a:extLst>
          </p:cNvPr>
          <p:cNvSpPr txBox="1"/>
          <p:nvPr/>
        </p:nvSpPr>
        <p:spPr>
          <a:xfrm>
            <a:off x="6090284" y="4415485"/>
            <a:ext cx="271145" cy="208915"/>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72C54"/>
                </a:solidFill>
                <a:latin typeface="Calibri"/>
                <a:cs typeface="Calibri"/>
              </a:rPr>
              <a:t>ASC</a:t>
            </a:r>
            <a:endParaRPr sz="1200">
              <a:latin typeface="Calibri"/>
              <a:cs typeface="Calibri"/>
            </a:endParaRPr>
          </a:p>
        </p:txBody>
      </p:sp>
      <p:sp>
        <p:nvSpPr>
          <p:cNvPr id="20" name="object 20">
            <a:extLst>
              <a:ext uri="{FF2B5EF4-FFF2-40B4-BE49-F238E27FC236}">
                <a16:creationId xmlns:a16="http://schemas.microsoft.com/office/drawing/2014/main" id="{417477E7-B068-00E6-B125-C82DF65B24A6}"/>
              </a:ext>
            </a:extLst>
          </p:cNvPr>
          <p:cNvSpPr txBox="1"/>
          <p:nvPr/>
        </p:nvSpPr>
        <p:spPr>
          <a:xfrm>
            <a:off x="6936993" y="2369946"/>
            <a:ext cx="6591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eRetailers</a:t>
            </a:r>
            <a:endParaRPr sz="1200">
              <a:latin typeface="Calibri"/>
              <a:cs typeface="Calibri"/>
            </a:endParaRPr>
          </a:p>
        </p:txBody>
      </p:sp>
      <p:grpSp>
        <p:nvGrpSpPr>
          <p:cNvPr id="21" name="object 21">
            <a:extLst>
              <a:ext uri="{FF2B5EF4-FFF2-40B4-BE49-F238E27FC236}">
                <a16:creationId xmlns:a16="http://schemas.microsoft.com/office/drawing/2014/main" id="{1BE05BEC-4598-B26C-E653-B1B65B47B9A4}"/>
              </a:ext>
            </a:extLst>
          </p:cNvPr>
          <p:cNvGrpSpPr/>
          <p:nvPr/>
        </p:nvGrpSpPr>
        <p:grpSpPr>
          <a:xfrm>
            <a:off x="4313809" y="5644426"/>
            <a:ext cx="3930015" cy="537210"/>
            <a:chOff x="4313809" y="5644426"/>
            <a:chExt cx="3930015" cy="537210"/>
          </a:xfrm>
        </p:grpSpPr>
        <p:sp>
          <p:nvSpPr>
            <p:cNvPr id="24" name="object 22">
              <a:extLst>
                <a:ext uri="{FF2B5EF4-FFF2-40B4-BE49-F238E27FC236}">
                  <a16:creationId xmlns:a16="http://schemas.microsoft.com/office/drawing/2014/main" id="{48EAFB5D-B408-A483-6256-85BCCB8C1B0A}"/>
                </a:ext>
              </a:extLst>
            </p:cNvPr>
            <p:cNvSpPr/>
            <p:nvPr/>
          </p:nvSpPr>
          <p:spPr>
            <a:xfrm>
              <a:off x="4336415" y="5644426"/>
              <a:ext cx="3907154" cy="537210"/>
            </a:xfrm>
            <a:custGeom>
              <a:avLst/>
              <a:gdLst/>
              <a:ahLst/>
              <a:cxnLst/>
              <a:rect l="l" t="t" r="r" b="b"/>
              <a:pathLst>
                <a:path w="3907154" h="537210">
                  <a:moveTo>
                    <a:pt x="3862451" y="524319"/>
                  </a:moveTo>
                  <a:lnTo>
                    <a:pt x="0" y="524319"/>
                  </a:lnTo>
                  <a:lnTo>
                    <a:pt x="0" y="537019"/>
                  </a:lnTo>
                  <a:lnTo>
                    <a:pt x="3875151" y="537019"/>
                  </a:lnTo>
                  <a:lnTo>
                    <a:pt x="3875151" y="530669"/>
                  </a:lnTo>
                  <a:lnTo>
                    <a:pt x="3862451" y="530669"/>
                  </a:lnTo>
                  <a:lnTo>
                    <a:pt x="3862451" y="524319"/>
                  </a:lnTo>
                  <a:close/>
                </a:path>
                <a:path w="3907154" h="537210">
                  <a:moveTo>
                    <a:pt x="3875151" y="63500"/>
                  </a:moveTo>
                  <a:lnTo>
                    <a:pt x="3862451" y="63500"/>
                  </a:lnTo>
                  <a:lnTo>
                    <a:pt x="3862451" y="530669"/>
                  </a:lnTo>
                  <a:lnTo>
                    <a:pt x="3868801" y="524319"/>
                  </a:lnTo>
                  <a:lnTo>
                    <a:pt x="3875151" y="524319"/>
                  </a:lnTo>
                  <a:lnTo>
                    <a:pt x="3875151" y="63500"/>
                  </a:lnTo>
                  <a:close/>
                </a:path>
                <a:path w="3907154" h="537210">
                  <a:moveTo>
                    <a:pt x="3875151" y="524319"/>
                  </a:moveTo>
                  <a:lnTo>
                    <a:pt x="3868801" y="524319"/>
                  </a:lnTo>
                  <a:lnTo>
                    <a:pt x="3862451" y="530669"/>
                  </a:lnTo>
                  <a:lnTo>
                    <a:pt x="3875151" y="530669"/>
                  </a:lnTo>
                  <a:lnTo>
                    <a:pt x="3875151" y="524319"/>
                  </a:lnTo>
                  <a:close/>
                </a:path>
                <a:path w="3907154" h="537210">
                  <a:moveTo>
                    <a:pt x="3868801" y="0"/>
                  </a:moveTo>
                  <a:lnTo>
                    <a:pt x="3830701" y="76200"/>
                  </a:lnTo>
                  <a:lnTo>
                    <a:pt x="3862451" y="76200"/>
                  </a:lnTo>
                  <a:lnTo>
                    <a:pt x="3862451" y="63500"/>
                  </a:lnTo>
                  <a:lnTo>
                    <a:pt x="3900551" y="63500"/>
                  </a:lnTo>
                  <a:lnTo>
                    <a:pt x="3868801" y="0"/>
                  </a:lnTo>
                  <a:close/>
                </a:path>
                <a:path w="3907154" h="537210">
                  <a:moveTo>
                    <a:pt x="3900551" y="63500"/>
                  </a:moveTo>
                  <a:lnTo>
                    <a:pt x="3875151" y="63500"/>
                  </a:lnTo>
                  <a:lnTo>
                    <a:pt x="3875151" y="76200"/>
                  </a:lnTo>
                  <a:lnTo>
                    <a:pt x="3906901" y="76200"/>
                  </a:lnTo>
                  <a:lnTo>
                    <a:pt x="3900551" y="63500"/>
                  </a:lnTo>
                  <a:close/>
                </a:path>
              </a:pathLst>
            </a:custGeom>
            <a:solidFill>
              <a:srgbClr val="00AFEF"/>
            </a:solidFill>
          </p:spPr>
          <p:txBody>
            <a:bodyPr wrap="square" lIns="0" tIns="0" rIns="0" bIns="0" rtlCol="0"/>
            <a:lstStyle/>
            <a:p>
              <a:endParaRPr/>
            </a:p>
          </p:txBody>
        </p:sp>
        <p:sp>
          <p:nvSpPr>
            <p:cNvPr id="25" name="object 23">
              <a:extLst>
                <a:ext uri="{FF2B5EF4-FFF2-40B4-BE49-F238E27FC236}">
                  <a16:creationId xmlns:a16="http://schemas.microsoft.com/office/drawing/2014/main" id="{D43E3790-BE9F-AC25-DD11-7611CE51676B}"/>
                </a:ext>
              </a:extLst>
            </p:cNvPr>
            <p:cNvSpPr/>
            <p:nvPr/>
          </p:nvSpPr>
          <p:spPr>
            <a:xfrm>
              <a:off x="4320159" y="5659412"/>
              <a:ext cx="0" cy="516255"/>
            </a:xfrm>
            <a:custGeom>
              <a:avLst/>
              <a:gdLst/>
              <a:ahLst/>
              <a:cxnLst/>
              <a:rect l="l" t="t" r="r" b="b"/>
              <a:pathLst>
                <a:path h="516254">
                  <a:moveTo>
                    <a:pt x="0" y="0"/>
                  </a:moveTo>
                  <a:lnTo>
                    <a:pt x="0" y="515683"/>
                  </a:lnTo>
                </a:path>
              </a:pathLst>
            </a:custGeom>
            <a:ln w="12700">
              <a:solidFill>
                <a:srgbClr val="00AFEF"/>
              </a:solidFill>
            </a:ln>
          </p:spPr>
          <p:txBody>
            <a:bodyPr wrap="square" lIns="0" tIns="0" rIns="0" bIns="0" rtlCol="0"/>
            <a:lstStyle/>
            <a:p>
              <a:endParaRPr/>
            </a:p>
          </p:txBody>
        </p:sp>
      </p:grpSp>
      <p:grpSp>
        <p:nvGrpSpPr>
          <p:cNvPr id="26" name="object 24">
            <a:extLst>
              <a:ext uri="{FF2B5EF4-FFF2-40B4-BE49-F238E27FC236}">
                <a16:creationId xmlns:a16="http://schemas.microsoft.com/office/drawing/2014/main" id="{D0CEBDD9-C933-6863-9DDA-F005C8939F69}"/>
              </a:ext>
            </a:extLst>
          </p:cNvPr>
          <p:cNvGrpSpPr/>
          <p:nvPr/>
        </p:nvGrpSpPr>
        <p:grpSpPr>
          <a:xfrm>
            <a:off x="1975992" y="1795272"/>
            <a:ext cx="6723380" cy="1543050"/>
            <a:chOff x="1975992" y="1795272"/>
            <a:chExt cx="6723380" cy="1543050"/>
          </a:xfrm>
        </p:grpSpPr>
        <p:sp>
          <p:nvSpPr>
            <p:cNvPr id="27" name="object 25">
              <a:extLst>
                <a:ext uri="{FF2B5EF4-FFF2-40B4-BE49-F238E27FC236}">
                  <a16:creationId xmlns:a16="http://schemas.microsoft.com/office/drawing/2014/main" id="{1DA384F2-4744-1569-6A56-85C1C907C5FF}"/>
                </a:ext>
              </a:extLst>
            </p:cNvPr>
            <p:cNvSpPr/>
            <p:nvPr/>
          </p:nvSpPr>
          <p:spPr>
            <a:xfrm>
              <a:off x="2385314" y="1979421"/>
              <a:ext cx="6122670" cy="1358900"/>
            </a:xfrm>
            <a:custGeom>
              <a:avLst/>
              <a:gdLst/>
              <a:ahLst/>
              <a:cxnLst/>
              <a:rect l="l" t="t" r="r" b="b"/>
              <a:pathLst>
                <a:path w="6122670" h="1358900">
                  <a:moveTo>
                    <a:pt x="4160634" y="428244"/>
                  </a:moveTo>
                  <a:lnTo>
                    <a:pt x="4147934" y="421894"/>
                  </a:lnTo>
                  <a:lnTo>
                    <a:pt x="4084447" y="390144"/>
                  </a:lnTo>
                  <a:lnTo>
                    <a:pt x="4084447" y="421894"/>
                  </a:lnTo>
                  <a:lnTo>
                    <a:pt x="3782568" y="421894"/>
                  </a:lnTo>
                  <a:lnTo>
                    <a:pt x="3782568" y="1178306"/>
                  </a:lnTo>
                  <a:lnTo>
                    <a:pt x="3795268" y="1178306"/>
                  </a:lnTo>
                  <a:lnTo>
                    <a:pt x="3795268" y="434594"/>
                  </a:lnTo>
                  <a:lnTo>
                    <a:pt x="4084447" y="434594"/>
                  </a:lnTo>
                  <a:lnTo>
                    <a:pt x="4084447" y="466344"/>
                  </a:lnTo>
                  <a:lnTo>
                    <a:pt x="4147934" y="434594"/>
                  </a:lnTo>
                  <a:lnTo>
                    <a:pt x="4160634" y="428244"/>
                  </a:lnTo>
                  <a:close/>
                </a:path>
                <a:path w="6122670" h="1358900">
                  <a:moveTo>
                    <a:pt x="4160634" y="38100"/>
                  </a:moveTo>
                  <a:lnTo>
                    <a:pt x="4147934" y="31750"/>
                  </a:lnTo>
                  <a:lnTo>
                    <a:pt x="4084447" y="0"/>
                  </a:lnTo>
                  <a:lnTo>
                    <a:pt x="4084447" y="31750"/>
                  </a:lnTo>
                  <a:lnTo>
                    <a:pt x="0" y="31750"/>
                  </a:lnTo>
                  <a:lnTo>
                    <a:pt x="0" y="300990"/>
                  </a:lnTo>
                  <a:lnTo>
                    <a:pt x="12700" y="300990"/>
                  </a:lnTo>
                  <a:lnTo>
                    <a:pt x="12700" y="44450"/>
                  </a:lnTo>
                  <a:lnTo>
                    <a:pt x="925322" y="44450"/>
                  </a:lnTo>
                  <a:lnTo>
                    <a:pt x="890397" y="114300"/>
                  </a:lnTo>
                  <a:lnTo>
                    <a:pt x="922147" y="114300"/>
                  </a:lnTo>
                  <a:lnTo>
                    <a:pt x="922147" y="1358519"/>
                  </a:lnTo>
                  <a:lnTo>
                    <a:pt x="1201674" y="1358519"/>
                  </a:lnTo>
                  <a:lnTo>
                    <a:pt x="1201674" y="1352169"/>
                  </a:lnTo>
                  <a:lnTo>
                    <a:pt x="1201674" y="1345819"/>
                  </a:lnTo>
                  <a:lnTo>
                    <a:pt x="934847" y="1345819"/>
                  </a:lnTo>
                  <a:lnTo>
                    <a:pt x="934847" y="114300"/>
                  </a:lnTo>
                  <a:lnTo>
                    <a:pt x="966597" y="114300"/>
                  </a:lnTo>
                  <a:lnTo>
                    <a:pt x="960247" y="101600"/>
                  </a:lnTo>
                  <a:lnTo>
                    <a:pt x="931672" y="44450"/>
                  </a:lnTo>
                  <a:lnTo>
                    <a:pt x="4084447" y="44450"/>
                  </a:lnTo>
                  <a:lnTo>
                    <a:pt x="4084447" y="76200"/>
                  </a:lnTo>
                  <a:lnTo>
                    <a:pt x="4147934" y="44450"/>
                  </a:lnTo>
                  <a:lnTo>
                    <a:pt x="4160634" y="38100"/>
                  </a:lnTo>
                  <a:close/>
                </a:path>
                <a:path w="6122670" h="1358900">
                  <a:moveTo>
                    <a:pt x="6122162" y="1100709"/>
                  </a:moveTo>
                  <a:lnTo>
                    <a:pt x="6090412" y="1100709"/>
                  </a:lnTo>
                  <a:lnTo>
                    <a:pt x="6090412" y="327406"/>
                  </a:lnTo>
                  <a:lnTo>
                    <a:pt x="6090412" y="321056"/>
                  </a:lnTo>
                  <a:lnTo>
                    <a:pt x="6090412" y="314706"/>
                  </a:lnTo>
                  <a:lnTo>
                    <a:pt x="5613400" y="314706"/>
                  </a:lnTo>
                  <a:lnTo>
                    <a:pt x="5613400" y="327406"/>
                  </a:lnTo>
                  <a:lnTo>
                    <a:pt x="6077712" y="327406"/>
                  </a:lnTo>
                  <a:lnTo>
                    <a:pt x="6077712" y="1100709"/>
                  </a:lnTo>
                  <a:lnTo>
                    <a:pt x="6045962" y="1100709"/>
                  </a:lnTo>
                  <a:lnTo>
                    <a:pt x="6084062" y="1176909"/>
                  </a:lnTo>
                  <a:lnTo>
                    <a:pt x="6115812" y="1113409"/>
                  </a:lnTo>
                  <a:lnTo>
                    <a:pt x="6122162" y="1100709"/>
                  </a:lnTo>
                  <a:close/>
                </a:path>
              </a:pathLst>
            </a:custGeom>
            <a:solidFill>
              <a:srgbClr val="172C54"/>
            </a:solidFill>
          </p:spPr>
          <p:txBody>
            <a:bodyPr wrap="square" lIns="0" tIns="0" rIns="0" bIns="0" rtlCol="0"/>
            <a:lstStyle/>
            <a:p>
              <a:endParaRPr/>
            </a:p>
          </p:txBody>
        </p:sp>
        <p:sp>
          <p:nvSpPr>
            <p:cNvPr id="28" name="object 26">
              <a:extLst>
                <a:ext uri="{FF2B5EF4-FFF2-40B4-BE49-F238E27FC236}">
                  <a16:creationId xmlns:a16="http://schemas.microsoft.com/office/drawing/2014/main" id="{32F8740B-3813-C010-1E31-3F0A87BE017B}"/>
                </a:ext>
              </a:extLst>
            </p:cNvPr>
            <p:cNvSpPr/>
            <p:nvPr/>
          </p:nvSpPr>
          <p:spPr>
            <a:xfrm>
              <a:off x="1982342" y="1800606"/>
              <a:ext cx="0" cy="467995"/>
            </a:xfrm>
            <a:custGeom>
              <a:avLst/>
              <a:gdLst/>
              <a:ahLst/>
              <a:cxnLst/>
              <a:rect l="l" t="t" r="r" b="b"/>
              <a:pathLst>
                <a:path h="467994">
                  <a:moveTo>
                    <a:pt x="0" y="0"/>
                  </a:moveTo>
                  <a:lnTo>
                    <a:pt x="0" y="467995"/>
                  </a:lnTo>
                </a:path>
              </a:pathLst>
            </a:custGeom>
            <a:ln w="12700">
              <a:solidFill>
                <a:srgbClr val="172C54"/>
              </a:solidFill>
            </a:ln>
          </p:spPr>
          <p:txBody>
            <a:bodyPr wrap="square" lIns="0" tIns="0" rIns="0" bIns="0" rtlCol="0"/>
            <a:lstStyle/>
            <a:p>
              <a:endParaRPr/>
            </a:p>
          </p:txBody>
        </p:sp>
        <p:sp>
          <p:nvSpPr>
            <p:cNvPr id="29" name="object 27">
              <a:extLst>
                <a:ext uri="{FF2B5EF4-FFF2-40B4-BE49-F238E27FC236}">
                  <a16:creationId xmlns:a16="http://schemas.microsoft.com/office/drawing/2014/main" id="{B0E8391B-7F66-2B11-70FA-E8F95785C3D9}"/>
                </a:ext>
              </a:extLst>
            </p:cNvPr>
            <p:cNvSpPr/>
            <p:nvPr/>
          </p:nvSpPr>
          <p:spPr>
            <a:xfrm>
              <a:off x="1982342" y="1795272"/>
              <a:ext cx="6717030" cy="1338580"/>
            </a:xfrm>
            <a:custGeom>
              <a:avLst/>
              <a:gdLst/>
              <a:ahLst/>
              <a:cxnLst/>
              <a:rect l="l" t="t" r="r" b="b"/>
              <a:pathLst>
                <a:path w="6717030" h="1338580">
                  <a:moveTo>
                    <a:pt x="6672453" y="1262126"/>
                  </a:moveTo>
                  <a:lnTo>
                    <a:pt x="6640703" y="1262126"/>
                  </a:lnTo>
                  <a:lnTo>
                    <a:pt x="6678803" y="1338326"/>
                  </a:lnTo>
                  <a:lnTo>
                    <a:pt x="6710553" y="1274826"/>
                  </a:lnTo>
                  <a:lnTo>
                    <a:pt x="6672453" y="1274826"/>
                  </a:lnTo>
                  <a:lnTo>
                    <a:pt x="6672453" y="1262126"/>
                  </a:lnTo>
                  <a:close/>
                </a:path>
                <a:path w="6717030" h="1338580">
                  <a:moveTo>
                    <a:pt x="6672453" y="6350"/>
                  </a:moveTo>
                  <a:lnTo>
                    <a:pt x="6672453" y="1274826"/>
                  </a:lnTo>
                  <a:lnTo>
                    <a:pt x="6685153" y="1274826"/>
                  </a:lnTo>
                  <a:lnTo>
                    <a:pt x="6685153" y="12700"/>
                  </a:lnTo>
                  <a:lnTo>
                    <a:pt x="6678803" y="12700"/>
                  </a:lnTo>
                  <a:lnTo>
                    <a:pt x="6672453" y="6350"/>
                  </a:lnTo>
                  <a:close/>
                </a:path>
                <a:path w="6717030" h="1338580">
                  <a:moveTo>
                    <a:pt x="6716903" y="1262126"/>
                  </a:moveTo>
                  <a:lnTo>
                    <a:pt x="6685153" y="1262126"/>
                  </a:lnTo>
                  <a:lnTo>
                    <a:pt x="6685153" y="1274826"/>
                  </a:lnTo>
                  <a:lnTo>
                    <a:pt x="6710553" y="1274826"/>
                  </a:lnTo>
                  <a:lnTo>
                    <a:pt x="6716903" y="1262126"/>
                  </a:lnTo>
                  <a:close/>
                </a:path>
                <a:path w="6717030" h="1338580">
                  <a:moveTo>
                    <a:pt x="6685153" y="0"/>
                  </a:moveTo>
                  <a:lnTo>
                    <a:pt x="0" y="0"/>
                  </a:lnTo>
                  <a:lnTo>
                    <a:pt x="0" y="12700"/>
                  </a:lnTo>
                  <a:lnTo>
                    <a:pt x="6672453" y="12700"/>
                  </a:lnTo>
                  <a:lnTo>
                    <a:pt x="6672453" y="6350"/>
                  </a:lnTo>
                  <a:lnTo>
                    <a:pt x="6685153" y="6350"/>
                  </a:lnTo>
                  <a:lnTo>
                    <a:pt x="6685153" y="0"/>
                  </a:lnTo>
                  <a:close/>
                </a:path>
                <a:path w="6717030" h="1338580">
                  <a:moveTo>
                    <a:pt x="6685153" y="6350"/>
                  </a:moveTo>
                  <a:lnTo>
                    <a:pt x="6672453" y="6350"/>
                  </a:lnTo>
                  <a:lnTo>
                    <a:pt x="6678803" y="12700"/>
                  </a:lnTo>
                  <a:lnTo>
                    <a:pt x="6685153" y="12700"/>
                  </a:lnTo>
                  <a:lnTo>
                    <a:pt x="6685153" y="6350"/>
                  </a:lnTo>
                  <a:close/>
                </a:path>
              </a:pathLst>
            </a:custGeom>
            <a:solidFill>
              <a:srgbClr val="172C54"/>
            </a:solidFill>
          </p:spPr>
          <p:txBody>
            <a:bodyPr wrap="square" lIns="0" tIns="0" rIns="0" bIns="0" rtlCol="0"/>
            <a:lstStyle/>
            <a:p>
              <a:endParaRPr/>
            </a:p>
          </p:txBody>
        </p:sp>
      </p:grpSp>
      <p:sp>
        <p:nvSpPr>
          <p:cNvPr id="30" name="object 28">
            <a:extLst>
              <a:ext uri="{FF2B5EF4-FFF2-40B4-BE49-F238E27FC236}">
                <a16:creationId xmlns:a16="http://schemas.microsoft.com/office/drawing/2014/main" id="{33C10236-BD5A-44D0-6875-EACAA80F535F}"/>
              </a:ext>
            </a:extLst>
          </p:cNvPr>
          <p:cNvSpPr txBox="1"/>
          <p:nvPr/>
        </p:nvSpPr>
        <p:spPr>
          <a:xfrm>
            <a:off x="5923279" y="5928461"/>
            <a:ext cx="8820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50A13"/>
                </a:solidFill>
                <a:latin typeface="Calibri"/>
                <a:cs typeface="Calibri"/>
              </a:rPr>
              <a:t>Direct</a:t>
            </a:r>
            <a:r>
              <a:rPr sz="1200" b="1" spc="-50" dirty="0">
                <a:solidFill>
                  <a:srgbClr val="050A13"/>
                </a:solidFill>
                <a:latin typeface="Calibri"/>
                <a:cs typeface="Calibri"/>
              </a:rPr>
              <a:t> </a:t>
            </a:r>
            <a:r>
              <a:rPr sz="1200" b="1" spc="-5" dirty="0">
                <a:solidFill>
                  <a:srgbClr val="050A13"/>
                </a:solidFill>
                <a:latin typeface="Calibri"/>
                <a:cs typeface="Calibri"/>
              </a:rPr>
              <a:t>eRetail</a:t>
            </a:r>
            <a:endParaRPr sz="1200" dirty="0">
              <a:latin typeface="Calibri"/>
              <a:cs typeface="Calibri"/>
            </a:endParaRPr>
          </a:p>
        </p:txBody>
      </p:sp>
      <p:sp>
        <p:nvSpPr>
          <p:cNvPr id="33" name="object 32">
            <a:extLst>
              <a:ext uri="{FF2B5EF4-FFF2-40B4-BE49-F238E27FC236}">
                <a16:creationId xmlns:a16="http://schemas.microsoft.com/office/drawing/2014/main" id="{40B81E78-6083-33C7-B01A-4DB995443BB6}"/>
              </a:ext>
            </a:extLst>
          </p:cNvPr>
          <p:cNvSpPr txBox="1">
            <a:spLocks/>
          </p:cNvSpPr>
          <p:nvPr/>
        </p:nvSpPr>
        <p:spPr>
          <a:xfrm>
            <a:off x="8760206" y="6619367"/>
            <a:ext cx="204470" cy="152400"/>
          </a:xfrm>
          <a:prstGeom prst="rect">
            <a:avLst/>
          </a:prstGeom>
        </p:spPr>
        <p:txBody>
          <a:bodyPr vert="horz"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100">
              <a:lnSpc>
                <a:spcPts val="1045"/>
              </a:lnSpc>
            </a:pPr>
            <a:fld id="{81D60167-4931-47E6-BA6A-407CBD079E47}" type="slidenum">
              <a:rPr lang="en-IN" spc="-5" smtClean="0"/>
              <a:pPr marL="38100">
                <a:lnSpc>
                  <a:spcPts val="1045"/>
                </a:lnSpc>
              </a:pPr>
              <a:t>11</a:t>
            </a:fld>
            <a:endParaRPr lang="en-IN" spc="-5" dirty="0"/>
          </a:p>
        </p:txBody>
      </p:sp>
    </p:spTree>
    <p:extLst>
      <p:ext uri="{BB962C8B-B14F-4D97-AF65-F5344CB8AC3E}">
        <p14:creationId xmlns:p14="http://schemas.microsoft.com/office/powerpoint/2010/main" val="142560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80" r="7180"/>
          <a:stretch/>
        </p:blipFill>
        <p:spPr bwMode="auto">
          <a:xfrm>
            <a:off x="0" y="1"/>
            <a:ext cx="9144000" cy="60015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5" name="Rectangle 24">
            <a:extLst>
              <a:ext uri="{FF2B5EF4-FFF2-40B4-BE49-F238E27FC236}">
                <a16:creationId xmlns:a16="http://schemas.microsoft.com/office/drawing/2014/main" id="{57BA8677-98B6-4E10-AFFA-A8DD1F4120B1}"/>
              </a:ext>
            </a:extLst>
          </p:cNvPr>
          <p:cNvSpPr/>
          <p:nvPr/>
        </p:nvSpPr>
        <p:spPr>
          <a:xfrm>
            <a:off x="0" y="4546686"/>
            <a:ext cx="2549859"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FY 2022</a:t>
            </a:r>
          </a:p>
        </p:txBody>
      </p:sp>
      <p:sp>
        <p:nvSpPr>
          <p:cNvPr id="26" name="Rectangle 25">
            <a:extLst>
              <a:ext uri="{FF2B5EF4-FFF2-40B4-BE49-F238E27FC236}">
                <a16:creationId xmlns:a16="http://schemas.microsoft.com/office/drawing/2014/main" id="{53420A46-E8A5-4658-BE48-F4B76BE9F9C5}"/>
              </a:ext>
            </a:extLst>
          </p:cNvPr>
          <p:cNvSpPr/>
          <p:nvPr/>
        </p:nvSpPr>
        <p:spPr>
          <a:xfrm>
            <a:off x="0" y="5210260"/>
            <a:ext cx="7343141"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180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INDIA AUTOMOTIVE AFTERMARKET</a:t>
            </a:r>
          </a:p>
        </p:txBody>
      </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3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India Automotive Aftermarket Share, By Part Type,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755913695"/>
              </p:ext>
            </p:extLst>
          </p:nvPr>
        </p:nvGraphicFramePr>
        <p:xfrm>
          <a:off x="1229360" y="957503"/>
          <a:ext cx="7183120" cy="461606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791252" y="6072242"/>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Part Type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677177B5-E045-6E04-237B-AEB69C0BFA12}"/>
              </a:ext>
            </a:extLst>
          </p:cNvPr>
          <p:cNvSpPr txBox="1"/>
          <p:nvPr/>
        </p:nvSpPr>
        <p:spPr>
          <a:xfrm>
            <a:off x="1791252" y="5586616"/>
            <a:ext cx="7352748" cy="63094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Other Includes</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:*Steering system hard parts, Remanufactured engine and transmission, remanufactured rack and pinion steering gear, Heating Ventilation and Air Conditioning (HVAC) and engine cooling components, light vehicle exhaust emission control systems, fuel-delivery systems, engine control units, ignition parts, automotive sensors, ignition wire sets, fuel pumps, selected automotive remanufactured pumps, sports compact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underhood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components, belt, hoses, gaskets and seals, battery,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carburetor</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gauge, and internal engine hard parts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2" name="Table 5">
            <a:extLst>
              <a:ext uri="{FF2B5EF4-FFF2-40B4-BE49-F238E27FC236}">
                <a16:creationId xmlns:a16="http://schemas.microsoft.com/office/drawing/2014/main" id="{AFF067DB-73AE-7452-D66B-7C3A561892AE}"/>
              </a:ext>
            </a:extLst>
          </p:cNvPr>
          <p:cNvGraphicFramePr>
            <a:graphicFrameLocks noGrp="1"/>
          </p:cNvGraphicFramePr>
          <p:nvPr>
            <p:extLst>
              <p:ext uri="{D42A27DB-BD31-4B8C-83A1-F6EECF244321}">
                <p14:modId xmlns:p14="http://schemas.microsoft.com/office/powerpoint/2010/main" val="450084451"/>
              </p:ext>
            </p:extLst>
          </p:nvPr>
        </p:nvGraphicFramePr>
        <p:xfrm>
          <a:off x="394636" y="6231467"/>
          <a:ext cx="8672362" cy="330874"/>
        </p:xfrm>
        <a:graphic>
          <a:graphicData uri="http://schemas.openxmlformats.org/drawingml/2006/table">
            <a:tbl>
              <a:tblPr firstRow="1" bandRow="1">
                <a:tableStyleId>{5C22544A-7EE6-4342-B048-85BDC9FD1C3A}</a:tableStyleId>
              </a:tblPr>
              <a:tblGrid>
                <a:gridCol w="4336181">
                  <a:extLst>
                    <a:ext uri="{9D8B030D-6E8A-4147-A177-3AD203B41FA5}">
                      <a16:colId xmlns:a16="http://schemas.microsoft.com/office/drawing/2014/main" val="563659213"/>
                    </a:ext>
                  </a:extLst>
                </a:gridCol>
                <a:gridCol w="4336181">
                  <a:extLst>
                    <a:ext uri="{9D8B030D-6E8A-4147-A177-3AD203B41FA5}">
                      <a16:colId xmlns:a16="http://schemas.microsoft.com/office/drawing/2014/main" val="3549559349"/>
                    </a:ext>
                  </a:extLst>
                </a:gridCol>
              </a:tblGrid>
              <a:tr h="330874">
                <a:tc>
                  <a:txBody>
                    <a:bodyPr/>
                    <a:lstStyle/>
                    <a:p>
                      <a:pPr algn="ctr"/>
                      <a:r>
                        <a:rPr lang="en-US" sz="1400" dirty="0">
                          <a:solidFill>
                            <a:schemeClr val="tx1"/>
                          </a:solidFill>
                        </a:rPr>
                        <a:t>Overall Aftermarket Value</a:t>
                      </a:r>
                      <a:endParaRPr lang="en-IN" sz="1400" dirty="0">
                        <a:solidFill>
                          <a:schemeClr val="tx1"/>
                        </a:solidFill>
                      </a:endParaRPr>
                    </a:p>
                  </a:txBody>
                  <a:tcPr anchor="ctr">
                    <a:solidFill>
                      <a:schemeClr val="accent1">
                        <a:lumMod val="40000"/>
                        <a:lumOff val="60000"/>
                      </a:schemeClr>
                    </a:solidFill>
                  </a:tcPr>
                </a:tc>
                <a:tc>
                  <a:txBody>
                    <a:bodyPr/>
                    <a:lstStyle/>
                    <a:p>
                      <a:pPr algn="ctr"/>
                      <a:r>
                        <a:rPr lang="en-IN" sz="1400" dirty="0">
                          <a:solidFill>
                            <a:schemeClr val="tx1"/>
                          </a:solidFill>
                        </a:rPr>
                        <a:t>USD 13.41 Billion</a:t>
                      </a:r>
                    </a:p>
                  </a:txBody>
                  <a:tcPr anchor="ctr">
                    <a:solidFill>
                      <a:schemeClr val="accent1">
                        <a:lumMod val="40000"/>
                        <a:lumOff val="60000"/>
                      </a:schemeClr>
                    </a:solidFill>
                  </a:tcPr>
                </a:tc>
                <a:extLst>
                  <a:ext uri="{0D108BD9-81ED-4DB2-BD59-A6C34878D82A}">
                    <a16:rowId xmlns:a16="http://schemas.microsoft.com/office/drawing/2014/main" val="1711383153"/>
                  </a:ext>
                </a:extLst>
              </a:tr>
            </a:tbl>
          </a:graphicData>
        </a:graphic>
      </p:graphicFrame>
    </p:spTree>
    <p:extLst>
      <p:ext uri="{BB962C8B-B14F-4D97-AF65-F5344CB8AC3E}">
        <p14:creationId xmlns:p14="http://schemas.microsoft.com/office/powerpoint/2010/main" val="394501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Share, By Trade,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3553354693"/>
              </p:ext>
            </p:extLst>
          </p:nvPr>
        </p:nvGraphicFramePr>
        <p:xfrm>
          <a:off x="1229359" y="957503"/>
          <a:ext cx="7462253" cy="493315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666123" y="5677606"/>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Trade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5" name="Rectangle: Folded Corner 4">
            <a:extLst>
              <a:ext uri="{FF2B5EF4-FFF2-40B4-BE49-F238E27FC236}">
                <a16:creationId xmlns:a16="http://schemas.microsoft.com/office/drawing/2014/main" id="{20E80EE9-C285-4BA4-248E-40346B009E57}"/>
              </a:ext>
            </a:extLst>
          </p:cNvPr>
          <p:cNvSpPr/>
          <p:nvPr/>
        </p:nvSpPr>
        <p:spPr>
          <a:xfrm>
            <a:off x="217132" y="6024349"/>
            <a:ext cx="8709736" cy="594361"/>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R="0" lvl="0" algn="just" defTabSz="457200" rtl="0" eaLnBrk="1" fontAlgn="auto" latinLnBrk="0" hangingPunct="1">
              <a:lnSpc>
                <a:spcPct val="150000"/>
              </a:lnSpc>
              <a:spcBef>
                <a:spcPts val="0"/>
              </a:spcBef>
              <a:spcAft>
                <a:spcPts val="0"/>
              </a:spcAft>
              <a:buClrTx/>
              <a:buSzTx/>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India’s Automotive aftermarket was valued at USD 13.41 billion in FY 2022, including about USD 4.2 billion in imports.</a:t>
            </a:r>
          </a:p>
        </p:txBody>
      </p:sp>
    </p:spTree>
    <p:extLst>
      <p:ext uri="{BB962C8B-B14F-4D97-AF65-F5344CB8AC3E}">
        <p14:creationId xmlns:p14="http://schemas.microsoft.com/office/powerpoint/2010/main" val="54104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6324F5E-489F-43A9-9F98-C29B1D959A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FE2042B-74BB-4ADF-9533-A946439057F0}"/>
              </a:ext>
            </a:extLst>
          </p:cNvPr>
          <p:cNvSpPr/>
          <p:nvPr/>
        </p:nvSpPr>
        <p:spPr>
          <a:xfrm>
            <a:off x="-3" y="672491"/>
            <a:ext cx="4770785"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rPr>
              <a:t>MARKET DYNAMICS</a:t>
            </a:r>
            <a:endParaRPr kumimoji="0" lang="en-US"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endParaRPr>
          </a:p>
        </p:txBody>
      </p:sp>
    </p:spTree>
    <p:extLst>
      <p:ext uri="{BB962C8B-B14F-4D97-AF65-F5344CB8AC3E}">
        <p14:creationId xmlns:p14="http://schemas.microsoft.com/office/powerpoint/2010/main" val="424380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390900" y="746984"/>
            <a:ext cx="5541065" cy="5865096"/>
          </a:xfrm>
        </p:spPr>
        <p:txBody>
          <a:bodyPr>
            <a:noAutofit/>
          </a:bodyPr>
          <a:lstStyle/>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need for more fuel-efficient, automobiles has increased the demand for aftermarket components like electronic chips and catalytic converters. Owners' keen interest in upgrading their older vehicles with new features is a major factor in the expansion of the automotive aftermarket sector.</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Original equipment manufacturers have continuously increased their level of engagement and attention within the automotive parts aftermarket value chain, for example by establishing their networks of repair facilities that aren't dedicated to any car brand. In order to compete with independent aftermarket companies and keep clients within their networks for a longer period of time, major market participants have created second service formats, second brands, or remanufactured parts. By utilizing vehicle connection, for example, to keep customers and automate service and repair decision-making, OEMs are also investing in customer experience optimization initiatives and developing differentiated aftermarket service options.</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aftermarket service is used to upgrade the existing automobiles with new parts or to repair a damaged item in a vehicle. Various parts of the clients' automobiles need to be changed at predetermined intervals. For example, depending on driving conditions, passenger automobiles need to replace their </a:t>
            </a:r>
            <a:r>
              <a:rPr kumimoji="0" lang="en-US" sz="1000" b="0" i="0" u="none" strike="noStrike" kern="1200" cap="none" spc="0" normalizeH="0" baseline="0" noProof="0" dirty="0" err="1">
                <a:ln>
                  <a:noFill/>
                </a:ln>
                <a:effectLst/>
                <a:uLnTx/>
                <a:uFillTx/>
                <a:latin typeface="Verdana" panose="020B0604030504040204" pitchFamily="34" charset="0"/>
                <a:ea typeface="Verdana" panose="020B0604030504040204" pitchFamily="34" charset="0"/>
                <a:cs typeface="Verdana" panose="020B0604030504040204" pitchFamily="34" charset="0"/>
              </a:rPr>
              <a:t>tyres</a:t>
            </a: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 every 3–4 years. Consequently, there is a sizable aftermarket for vehicle parts. Additionally, the aftermarket is expanding as a result of consumer preferences for installing cutting-edge automotive components to enhance vehicle look and ensure driver safety. Customers' greater propensity to buy aftermarket services fuels the expansion of the automobile aftermarket, which is anticipated to occur in the near future.</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Oval 23">
            <a:extLst>
              <a:ext uri="{FF2B5EF4-FFF2-40B4-BE49-F238E27FC236}">
                <a16:creationId xmlns:a16="http://schemas.microsoft.com/office/drawing/2014/main" id="{8C3C22F7-D2C5-4C0B-90D1-F1900B8BEF05}"/>
              </a:ext>
            </a:extLst>
          </p:cNvPr>
          <p:cNvSpPr/>
          <p:nvPr/>
        </p:nvSpPr>
        <p:spPr>
          <a:xfrm>
            <a:off x="699616" y="1065952"/>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1</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699616" y="4807104"/>
            <a:ext cx="537366" cy="5373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3</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4" name="TextBox 33">
            <a:extLst>
              <a:ext uri="{FF2B5EF4-FFF2-40B4-BE49-F238E27FC236}">
                <a16:creationId xmlns:a16="http://schemas.microsoft.com/office/drawing/2014/main" id="{9704BEBC-A918-4C84-A486-EEEBB9A539CC}"/>
              </a:ext>
            </a:extLst>
          </p:cNvPr>
          <p:cNvSpPr txBox="1"/>
          <p:nvPr/>
        </p:nvSpPr>
        <p:spPr>
          <a:xfrm>
            <a:off x="1324508" y="4945853"/>
            <a:ext cx="1983526" cy="24622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Rising Post sale services</a:t>
            </a:r>
          </a:p>
        </p:txBody>
      </p:sp>
      <p:sp>
        <p:nvSpPr>
          <p:cNvPr id="3" name="TextBox 2">
            <a:extLst>
              <a:ext uri="{FF2B5EF4-FFF2-40B4-BE49-F238E27FC236}">
                <a16:creationId xmlns:a16="http://schemas.microsoft.com/office/drawing/2014/main" id="{41C6C40D-BF65-4EBD-88EE-8B2F0084C787}"/>
              </a:ext>
            </a:extLst>
          </p:cNvPr>
          <p:cNvSpPr txBox="1"/>
          <p:nvPr/>
        </p:nvSpPr>
        <p:spPr>
          <a:xfrm>
            <a:off x="1365941" y="1096929"/>
            <a:ext cx="1983526"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Rise in technological advancement</a:t>
            </a:r>
          </a:p>
        </p:txBody>
      </p:sp>
      <p:sp>
        <p:nvSpPr>
          <p:cNvPr id="14" name="Text Placeholder 3">
            <a:extLst>
              <a:ext uri="{FF2B5EF4-FFF2-40B4-BE49-F238E27FC236}">
                <a16:creationId xmlns:a16="http://schemas.microsoft.com/office/drawing/2014/main" id="{EEFEBD09-CBE6-42E5-9556-CEFB84720638}"/>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panose="02000505000000020004" pitchFamily="2" charset="0"/>
                <a:ea typeface="+mn-ea"/>
                <a:cs typeface="Arial" panose="020B0604020202020204" pitchFamily="34" charset="0"/>
              </a:rPr>
              <a:t>Market Drivers</a:t>
            </a:r>
          </a:p>
        </p:txBody>
      </p:sp>
      <p:sp>
        <p:nvSpPr>
          <p:cNvPr id="16" name="Block Arc 15">
            <a:extLst>
              <a:ext uri="{FF2B5EF4-FFF2-40B4-BE49-F238E27FC236}">
                <a16:creationId xmlns:a16="http://schemas.microsoft.com/office/drawing/2014/main" id="{4C68FB65-429F-4FBE-94FF-4466593B930D}"/>
              </a:ext>
            </a:extLst>
          </p:cNvPr>
          <p:cNvSpPr/>
          <p:nvPr/>
        </p:nvSpPr>
        <p:spPr>
          <a:xfrm>
            <a:off x="-1405385" y="1789608"/>
            <a:ext cx="2804999" cy="3109892"/>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5" name="Block Arc 24">
            <a:extLst>
              <a:ext uri="{FF2B5EF4-FFF2-40B4-BE49-F238E27FC236}">
                <a16:creationId xmlns:a16="http://schemas.microsoft.com/office/drawing/2014/main" id="{0BDCC133-3989-4E9A-ABB8-F5C4CE843DA5}"/>
              </a:ext>
            </a:extLst>
          </p:cNvPr>
          <p:cNvSpPr/>
          <p:nvPr/>
        </p:nvSpPr>
        <p:spPr>
          <a:xfrm>
            <a:off x="-1405385" y="1765722"/>
            <a:ext cx="2799229" cy="3123778"/>
          </a:xfrm>
          <a:prstGeom prst="blockArc">
            <a:avLst>
              <a:gd name="adj1" fmla="val 16173961"/>
              <a:gd name="adj2" fmla="val 5343739"/>
              <a:gd name="adj3" fmla="val 1158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17" name="Block Arc 16">
            <a:extLst>
              <a:ext uri="{FF2B5EF4-FFF2-40B4-BE49-F238E27FC236}">
                <a16:creationId xmlns:a16="http://schemas.microsoft.com/office/drawing/2014/main" id="{9DDC8167-A6AE-4B47-A6DF-71A97DBF32FE}"/>
              </a:ext>
            </a:extLst>
          </p:cNvPr>
          <p:cNvSpPr/>
          <p:nvPr/>
        </p:nvSpPr>
        <p:spPr>
          <a:xfrm>
            <a:off x="-1399615" y="1765722"/>
            <a:ext cx="2799229" cy="3123778"/>
          </a:xfrm>
          <a:prstGeom prst="blockArc">
            <a:avLst>
              <a:gd name="adj1" fmla="val 16173961"/>
              <a:gd name="adj2" fmla="val 21471725"/>
              <a:gd name="adj3" fmla="val 11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5" name="Oval 14">
            <a:extLst>
              <a:ext uri="{FF2B5EF4-FFF2-40B4-BE49-F238E27FC236}">
                <a16:creationId xmlns:a16="http://schemas.microsoft.com/office/drawing/2014/main" id="{97019D59-7936-42A0-BFBB-5FEFB4105D62}"/>
              </a:ext>
            </a:extLst>
          </p:cNvPr>
          <p:cNvSpPr/>
          <p:nvPr/>
        </p:nvSpPr>
        <p:spPr>
          <a:xfrm>
            <a:off x="1468033" y="3029803"/>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2</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0" name="TextBox 19">
            <a:extLst>
              <a:ext uri="{FF2B5EF4-FFF2-40B4-BE49-F238E27FC236}">
                <a16:creationId xmlns:a16="http://schemas.microsoft.com/office/drawing/2014/main" id="{3E6B6474-126C-4EFF-993C-4BCA1FF02C74}"/>
              </a:ext>
            </a:extLst>
          </p:cNvPr>
          <p:cNvSpPr txBox="1"/>
          <p:nvPr/>
        </p:nvSpPr>
        <p:spPr>
          <a:xfrm>
            <a:off x="2001469" y="3098431"/>
            <a:ext cx="1657754" cy="40011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Rapidly Expansion of OEMs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950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A87E88-DD43-49EB-B548-84221F772513}"/>
              </a:ext>
            </a:extLst>
          </p:cNvPr>
          <p:cNvSpPr>
            <a:spLocks noGrp="1"/>
          </p:cNvSpPr>
          <p:nvPr>
            <p:ph type="body" sz="quarter" idx="4294967295"/>
          </p:nvPr>
        </p:nvSpPr>
        <p:spPr>
          <a:xfrm>
            <a:off x="53074" y="127551"/>
            <a:ext cx="7863840" cy="523444"/>
          </a:xfrm>
        </p:spPr>
        <p:txBody>
          <a:bodyPr anchor="t">
            <a:normAutofit/>
          </a:bodyPr>
          <a:lstStyle/>
          <a:p>
            <a:pPr marL="0" indent="0" defTabSz="914400">
              <a:spcBef>
                <a:spcPts val="1000"/>
              </a:spcBef>
              <a:buNone/>
              <a:defRPr/>
            </a:pPr>
            <a:r>
              <a:rPr lang="en-US" sz="1400" b="1" dirty="0">
                <a:latin typeface="Montserrat" panose="02000505000000020004" pitchFamily="2" charset="0"/>
                <a:cs typeface="Arial" panose="020B0604020202020204" pitchFamily="34" charset="0"/>
              </a:rPr>
              <a:t>Market Challenges</a:t>
            </a:r>
          </a:p>
        </p:txBody>
      </p:sp>
      <p:sp>
        <p:nvSpPr>
          <p:cNvPr id="24" name="Rectangle 23">
            <a:extLst>
              <a:ext uri="{FF2B5EF4-FFF2-40B4-BE49-F238E27FC236}">
                <a16:creationId xmlns:a16="http://schemas.microsoft.com/office/drawing/2014/main" id="{E9913E38-9A55-4671-8113-4D85230AE951}"/>
              </a:ext>
            </a:extLst>
          </p:cNvPr>
          <p:cNvSpPr/>
          <p:nvPr/>
        </p:nvSpPr>
        <p:spPr>
          <a:xfrm>
            <a:off x="41353" y="758226"/>
            <a:ext cx="9102647" cy="5754262"/>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73978830-A92D-4EB3-874B-7562A6FFB25F}"/>
              </a:ext>
            </a:extLst>
          </p:cNvPr>
          <p:cNvSpPr/>
          <p:nvPr/>
        </p:nvSpPr>
        <p:spPr>
          <a:xfrm>
            <a:off x="8063345" y="650995"/>
            <a:ext cx="1080655" cy="5959404"/>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a:t>
            </a:r>
          </a:p>
        </p:txBody>
      </p:sp>
      <p:grpSp>
        <p:nvGrpSpPr>
          <p:cNvPr id="19" name="Group 18">
            <a:extLst>
              <a:ext uri="{FF2B5EF4-FFF2-40B4-BE49-F238E27FC236}">
                <a16:creationId xmlns:a16="http://schemas.microsoft.com/office/drawing/2014/main" id="{361B812D-6788-4AC0-91DD-E62F5A47B8D5}"/>
              </a:ext>
            </a:extLst>
          </p:cNvPr>
          <p:cNvGrpSpPr/>
          <p:nvPr/>
        </p:nvGrpSpPr>
        <p:grpSpPr>
          <a:xfrm>
            <a:off x="-178839" y="622359"/>
            <a:ext cx="8552072" cy="5959404"/>
            <a:chOff x="253343" y="374267"/>
            <a:chExt cx="8510388" cy="5724525"/>
          </a:xfrm>
        </p:grpSpPr>
        <p:graphicFrame>
          <p:nvGraphicFramePr>
            <p:cNvPr id="20" name="Diagram 19">
              <a:extLst>
                <a:ext uri="{FF2B5EF4-FFF2-40B4-BE49-F238E27FC236}">
                  <a16:creationId xmlns:a16="http://schemas.microsoft.com/office/drawing/2014/main" id="{31C6D45C-453F-472E-B6F7-8E8B2FF92DC4}"/>
                </a:ext>
              </a:extLst>
            </p:cNvPr>
            <p:cNvGraphicFramePr/>
            <p:nvPr>
              <p:extLst>
                <p:ext uri="{D42A27DB-BD31-4B8C-83A1-F6EECF244321}">
                  <p14:modId xmlns:p14="http://schemas.microsoft.com/office/powerpoint/2010/main" val="560150633"/>
                </p:ext>
              </p:extLst>
            </p:nvPr>
          </p:nvGraphicFramePr>
          <p:xfrm>
            <a:off x="253343" y="374267"/>
            <a:ext cx="8510388" cy="572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B387DFE0-D9D6-4216-AFE3-4BB62D5EEE5E}"/>
                </a:ext>
              </a:extLst>
            </p:cNvPr>
            <p:cNvSpPr txBox="1"/>
            <p:nvPr/>
          </p:nvSpPr>
          <p:spPr>
            <a:xfrm>
              <a:off x="669765" y="1066174"/>
              <a:ext cx="1598898" cy="79824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Lacking Substantial Independent Service Chains</a:t>
              </a:r>
            </a:p>
          </p:txBody>
        </p:sp>
        <p:sp>
          <p:nvSpPr>
            <p:cNvPr id="22" name="TextBox 21">
              <a:extLst>
                <a:ext uri="{FF2B5EF4-FFF2-40B4-BE49-F238E27FC236}">
                  <a16:creationId xmlns:a16="http://schemas.microsoft.com/office/drawing/2014/main" id="{43B432B0-183D-42AC-8D9A-FA73E1160DF7}"/>
                </a:ext>
              </a:extLst>
            </p:cNvPr>
            <p:cNvSpPr txBox="1"/>
            <p:nvPr/>
          </p:nvSpPr>
          <p:spPr>
            <a:xfrm>
              <a:off x="675354" y="2677701"/>
              <a:ext cx="1523793" cy="9756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Aftermarket Counterfeit Parts and the Unorganized Sector</a:t>
              </a:r>
            </a:p>
          </p:txBody>
        </p:sp>
      </p:grpSp>
      <p:sp>
        <p:nvSpPr>
          <p:cNvPr id="23" name="TextBox 22">
            <a:extLst>
              <a:ext uri="{FF2B5EF4-FFF2-40B4-BE49-F238E27FC236}">
                <a16:creationId xmlns:a16="http://schemas.microsoft.com/office/drawing/2014/main" id="{6C397A81-6B26-453A-BF25-31AF547630A2}"/>
              </a:ext>
            </a:extLst>
          </p:cNvPr>
          <p:cNvSpPr txBox="1"/>
          <p:nvPr/>
        </p:nvSpPr>
        <p:spPr>
          <a:xfrm>
            <a:off x="191624" y="5124803"/>
            <a:ext cx="153125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Shifting in Technology</a:t>
            </a:r>
          </a:p>
        </p:txBody>
      </p:sp>
    </p:spTree>
    <p:extLst>
      <p:ext uri="{BB962C8B-B14F-4D97-AF65-F5344CB8AC3E}">
        <p14:creationId xmlns:p14="http://schemas.microsoft.com/office/powerpoint/2010/main" val="207656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7196B-E6D2-43F6-8559-3CAB1DC9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56" r="555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F976CE99-A61F-4BEA-AEA9-B6441DFA02A8}"/>
              </a:ext>
            </a:extLst>
          </p:cNvPr>
          <p:cNvSpPr/>
          <p:nvPr/>
        </p:nvSpPr>
        <p:spPr>
          <a:xfrm>
            <a:off x="-3" y="754379"/>
            <a:ext cx="5936779"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MARKET TRENDS AND DEVELOPMENTS </a:t>
            </a:r>
          </a:p>
        </p:txBody>
      </p:sp>
    </p:spTree>
    <p:extLst>
      <p:ext uri="{BB962C8B-B14F-4D97-AF65-F5344CB8AC3E}">
        <p14:creationId xmlns:p14="http://schemas.microsoft.com/office/powerpoint/2010/main" val="152496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4A74CF3F-195F-4A3B-BBA6-C739E2812671}"/>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a:ea typeface="+mn-ea"/>
                <a:cs typeface="+mn-cs"/>
              </a:rPr>
              <a:t>Market Trends and Developments </a:t>
            </a:r>
          </a:p>
        </p:txBody>
      </p:sp>
      <p:sp>
        <p:nvSpPr>
          <p:cNvPr id="23" name="TextBox 22">
            <a:extLst>
              <a:ext uri="{FF2B5EF4-FFF2-40B4-BE49-F238E27FC236}">
                <a16:creationId xmlns:a16="http://schemas.microsoft.com/office/drawing/2014/main" id="{1DBEDB6A-1BAF-4A63-BED1-9E8247182F33}"/>
              </a:ext>
            </a:extLst>
          </p:cNvPr>
          <p:cNvSpPr txBox="1"/>
          <p:nvPr/>
        </p:nvSpPr>
        <p:spPr>
          <a:xfrm>
            <a:off x="755455" y="4027422"/>
            <a:ext cx="7863840" cy="292068"/>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42" name="Group 41">
            <a:extLst>
              <a:ext uri="{FF2B5EF4-FFF2-40B4-BE49-F238E27FC236}">
                <a16:creationId xmlns:a16="http://schemas.microsoft.com/office/drawing/2014/main" id="{59BEF6F4-2CBA-4077-A9F6-B737BBE27B6F}"/>
              </a:ext>
            </a:extLst>
          </p:cNvPr>
          <p:cNvGrpSpPr/>
          <p:nvPr/>
        </p:nvGrpSpPr>
        <p:grpSpPr>
          <a:xfrm>
            <a:off x="285179" y="1353030"/>
            <a:ext cx="403527" cy="403527"/>
            <a:chOff x="4298598" y="1406129"/>
            <a:chExt cx="538036" cy="538036"/>
          </a:xfrm>
        </p:grpSpPr>
        <p:sp>
          <p:nvSpPr>
            <p:cNvPr id="43" name="Oval 42">
              <a:extLst>
                <a:ext uri="{FF2B5EF4-FFF2-40B4-BE49-F238E27FC236}">
                  <a16:creationId xmlns:a16="http://schemas.microsoft.com/office/drawing/2014/main" id="{28B11219-D4B8-482B-8A72-7E0E833F2F48}"/>
                </a:ext>
              </a:extLst>
            </p:cNvPr>
            <p:cNvSpPr/>
            <p:nvPr/>
          </p:nvSpPr>
          <p:spPr>
            <a:xfrm>
              <a:off x="4298598" y="1406129"/>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8" name="TextBox 73">
              <a:extLst>
                <a:ext uri="{FF2B5EF4-FFF2-40B4-BE49-F238E27FC236}">
                  <a16:creationId xmlns:a16="http://schemas.microsoft.com/office/drawing/2014/main" id="{9E0E7CED-13A6-4B4B-991E-6E914795733D}"/>
                </a:ext>
              </a:extLst>
            </p:cNvPr>
            <p:cNvSpPr txBox="1"/>
            <p:nvPr/>
          </p:nvSpPr>
          <p:spPr>
            <a:xfrm>
              <a:off x="4387597" y="1475093"/>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1</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49" name="Group 48">
            <a:extLst>
              <a:ext uri="{FF2B5EF4-FFF2-40B4-BE49-F238E27FC236}">
                <a16:creationId xmlns:a16="http://schemas.microsoft.com/office/drawing/2014/main" id="{CBE9B34D-95E6-4FD3-8A5D-19EE055A6759}"/>
              </a:ext>
            </a:extLst>
          </p:cNvPr>
          <p:cNvGrpSpPr/>
          <p:nvPr/>
        </p:nvGrpSpPr>
        <p:grpSpPr>
          <a:xfrm>
            <a:off x="275654" y="3187819"/>
            <a:ext cx="403527" cy="403527"/>
            <a:chOff x="4298598" y="2241725"/>
            <a:chExt cx="538036" cy="538036"/>
          </a:xfrm>
        </p:grpSpPr>
        <p:sp>
          <p:nvSpPr>
            <p:cNvPr id="50" name="Oval 49">
              <a:extLst>
                <a:ext uri="{FF2B5EF4-FFF2-40B4-BE49-F238E27FC236}">
                  <a16:creationId xmlns:a16="http://schemas.microsoft.com/office/drawing/2014/main" id="{9D95AE75-1BEB-47FB-A3F2-F8EE3614227C}"/>
                </a:ext>
              </a:extLst>
            </p:cNvPr>
            <p:cNvSpPr/>
            <p:nvPr/>
          </p:nvSpPr>
          <p:spPr>
            <a:xfrm>
              <a:off x="4298598" y="2241725"/>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1" name="TextBox 74">
              <a:extLst>
                <a:ext uri="{FF2B5EF4-FFF2-40B4-BE49-F238E27FC236}">
                  <a16:creationId xmlns:a16="http://schemas.microsoft.com/office/drawing/2014/main" id="{09841E52-542B-4E86-BF47-979AC7E1A1F1}"/>
                </a:ext>
              </a:extLst>
            </p:cNvPr>
            <p:cNvSpPr txBox="1"/>
            <p:nvPr/>
          </p:nvSpPr>
          <p:spPr>
            <a:xfrm>
              <a:off x="4387597" y="2310689"/>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2</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2" name="Group 51">
            <a:extLst>
              <a:ext uri="{FF2B5EF4-FFF2-40B4-BE49-F238E27FC236}">
                <a16:creationId xmlns:a16="http://schemas.microsoft.com/office/drawing/2014/main" id="{E0B7A689-CD9F-4A44-8DE6-40DD1E5EA5ED}"/>
              </a:ext>
            </a:extLst>
          </p:cNvPr>
          <p:cNvGrpSpPr/>
          <p:nvPr/>
        </p:nvGrpSpPr>
        <p:grpSpPr>
          <a:xfrm>
            <a:off x="285179" y="5365499"/>
            <a:ext cx="403527" cy="403527"/>
            <a:chOff x="4298598" y="3049560"/>
            <a:chExt cx="538036" cy="538036"/>
          </a:xfrm>
        </p:grpSpPr>
        <p:sp>
          <p:nvSpPr>
            <p:cNvPr id="53" name="Oval 52">
              <a:extLst>
                <a:ext uri="{FF2B5EF4-FFF2-40B4-BE49-F238E27FC236}">
                  <a16:creationId xmlns:a16="http://schemas.microsoft.com/office/drawing/2014/main" id="{DC56BEB6-16F5-42A0-82EF-01CEF78C6954}"/>
                </a:ext>
              </a:extLst>
            </p:cNvPr>
            <p:cNvSpPr/>
            <p:nvPr/>
          </p:nvSpPr>
          <p:spPr>
            <a:xfrm>
              <a:off x="4298598" y="3049560"/>
              <a:ext cx="538036" cy="538036"/>
            </a:xfrm>
            <a:prstGeom prst="ellipse">
              <a:avLst/>
            </a:prstGeom>
            <a:gradFill flip="none" rotWithShape="1">
              <a:gsLst>
                <a:gs pos="0">
                  <a:schemeClr val="bg1">
                    <a:lumMod val="87000"/>
                  </a:schemeClr>
                </a:gs>
                <a:gs pos="100000">
                  <a:schemeClr val="bg1"/>
                </a:gs>
              </a:gsLst>
              <a:lin ang="0" scaled="1"/>
              <a:tileRect/>
            </a:gradFill>
            <a:ln w="31750">
              <a:solidFill>
                <a:srgbClr val="F35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4" name="TextBox 53">
              <a:extLst>
                <a:ext uri="{FF2B5EF4-FFF2-40B4-BE49-F238E27FC236}">
                  <a16:creationId xmlns:a16="http://schemas.microsoft.com/office/drawing/2014/main" id="{8E2782D4-6224-420D-9AEC-E03BF1404A4A}"/>
                </a:ext>
              </a:extLst>
            </p:cNvPr>
            <p:cNvSpPr txBox="1"/>
            <p:nvPr/>
          </p:nvSpPr>
          <p:spPr>
            <a:xfrm>
              <a:off x="4387597" y="3118524"/>
              <a:ext cx="360040" cy="400109"/>
            </a:xfrm>
            <a:prstGeom prst="rect">
              <a:avLst/>
            </a:prstGeom>
            <a:noFill/>
          </p:spPr>
          <p:txBody>
            <a:bodyPr wrap="square"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3</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8" name="Group 57">
            <a:extLst>
              <a:ext uri="{FF2B5EF4-FFF2-40B4-BE49-F238E27FC236}">
                <a16:creationId xmlns:a16="http://schemas.microsoft.com/office/drawing/2014/main" id="{586A9D42-4EAF-4B9E-92E8-6C201641C32C}"/>
              </a:ext>
            </a:extLst>
          </p:cNvPr>
          <p:cNvGrpSpPr/>
          <p:nvPr/>
        </p:nvGrpSpPr>
        <p:grpSpPr>
          <a:xfrm>
            <a:off x="774594" y="2878924"/>
            <a:ext cx="7863840" cy="2112852"/>
            <a:chOff x="512124" y="2578125"/>
            <a:chExt cx="1981702" cy="3999977"/>
          </a:xfrm>
        </p:grpSpPr>
        <p:sp>
          <p:nvSpPr>
            <p:cNvPr id="59" name="TextBox 58">
              <a:extLst>
                <a:ext uri="{FF2B5EF4-FFF2-40B4-BE49-F238E27FC236}">
                  <a16:creationId xmlns:a16="http://schemas.microsoft.com/office/drawing/2014/main" id="{93510389-D322-46A3-A9E0-C09FED5B6004}"/>
                </a:ext>
              </a:extLst>
            </p:cNvPr>
            <p:cNvSpPr txBox="1"/>
            <p:nvPr/>
          </p:nvSpPr>
          <p:spPr>
            <a:xfrm>
              <a:off x="667590" y="2578125"/>
              <a:ext cx="1721348" cy="466137"/>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rPr>
                <a:t>Growing Popularity of E-commerce Platform</a:t>
              </a:r>
            </a:p>
          </p:txBody>
        </p:sp>
        <p:sp>
          <p:nvSpPr>
            <p:cNvPr id="60" name="TextBox 59">
              <a:extLst>
                <a:ext uri="{FF2B5EF4-FFF2-40B4-BE49-F238E27FC236}">
                  <a16:creationId xmlns:a16="http://schemas.microsoft.com/office/drawing/2014/main" id="{A30A995A-04AC-4F46-A0EE-00B1F96D906E}"/>
                </a:ext>
              </a:extLst>
            </p:cNvPr>
            <p:cNvSpPr txBox="1"/>
            <p:nvPr/>
          </p:nvSpPr>
          <p:spPr>
            <a:xfrm>
              <a:off x="512124" y="2966142"/>
              <a:ext cx="1981702" cy="3611960"/>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The lack of domestically produced items, low prices, market participants' consumer-focused targeting, and higher-quality goods have all contributed to the expansion of the e-commerce sector. Additionally, e-commerce enables OEMs with a chance to sell their goods directly to customers, relieving them of the troublesome supply chain, and provides SMEs with numerous benefits for business growth and globalization. Global utilization of the e-commerce logistics sector will increase as the rising country's index of digital service acceptance rises. An international indicator called the "Digital Service Adoption Index" tracks how many sectors of society—including business, government, and the general public—have adopted digital technology. Organizations can thrive in a world where technology is widely used thanks to the efficiency and connectivity that digital technologies offer.</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 name="TextBox 1">
            <a:extLst>
              <a:ext uri="{FF2B5EF4-FFF2-40B4-BE49-F238E27FC236}">
                <a16:creationId xmlns:a16="http://schemas.microsoft.com/office/drawing/2014/main" id="{61484A49-C6D2-739F-E439-732C44AF5F10}"/>
              </a:ext>
            </a:extLst>
          </p:cNvPr>
          <p:cNvSpPr txBox="1"/>
          <p:nvPr/>
        </p:nvSpPr>
        <p:spPr>
          <a:xfrm>
            <a:off x="816660" y="5326361"/>
            <a:ext cx="7827768" cy="1215397"/>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February 2022, the government has received investments proposal worth USD 6.04 billion (Rs. 45,016 crore) from 20 automotive companies under the PLI Auto scheme. By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his scheme it is expected to create an incremental output of USD (31.08 billion (Rs. 2,31,500 crore).Moreover,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 December 2021, Tata Motors has lined up investments worth more than US$ 1 billion in the next 4-5 years for its commercial vehicle business. Also, German Auto component major ZF has doubled down on India with an investment of USD 214.10 Billion.</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731540E2-171B-9463-8E99-077EF34F6EA6}"/>
              </a:ext>
            </a:extLst>
          </p:cNvPr>
          <p:cNvSpPr txBox="1"/>
          <p:nvPr/>
        </p:nvSpPr>
        <p:spPr>
          <a:xfrm>
            <a:off x="1215192" y="647895"/>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rPr>
              <a:t>Improve in </a:t>
            </a: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 Product development Capabilities</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FDE89041-29C4-00AF-6021-784D00F9A8DD}"/>
              </a:ext>
            </a:extLst>
          </p:cNvPr>
          <p:cNvSpPr txBox="1"/>
          <p:nvPr/>
        </p:nvSpPr>
        <p:spPr>
          <a:xfrm>
            <a:off x="860927" y="806937"/>
            <a:ext cx="7895771" cy="1907895"/>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To meet the quality product standard, companies are expanding their spending in establishing up R&amp;D operations and laboratories to execute tasks like analysis, simulation, and engineering animations. Additionally, the expansion of global OEM sourcing from India over the past several years and the increasing indigenization of global OEMs are making the nation a desirable location for designing and manufacturing. Nitin Gadkari, Minister of Road Transport and Highways, requested that flex-fuel vehicle production begin within the next six months in December 2021. ZF, a prominent manufacturer of German automotive components, opened and extended its new Tech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centre</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in India in June 2022.In March 2022, Minister of State for Power and Heavy Industries Mr. Krishan Pal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Gurjar</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said that Indian and foreign automobile manufacturers have taken initiatives to develop hydrogen fuel cell vehicles.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1524314A-3513-77CC-C442-46FC565CC8D1}"/>
              </a:ext>
            </a:extLst>
          </p:cNvPr>
          <p:cNvSpPr txBox="1"/>
          <p:nvPr/>
        </p:nvSpPr>
        <p:spPr>
          <a:xfrm>
            <a:off x="1338716" y="5064287"/>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Rise in Investment</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4581176"/>
      </p:ext>
    </p:extLst>
  </p:cSld>
  <p:clrMapOvr>
    <a:masterClrMapping/>
  </p:clrMapOvr>
</p:sld>
</file>

<file path=ppt/theme/theme1.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1353</TotalTime>
  <Words>1330</Words>
  <Application>Microsoft Office PowerPoint</Application>
  <PresentationFormat>On-screen Show (4:3)</PresentationFormat>
  <Paragraphs>109</Paragraphs>
  <Slides>11</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Aharoni</vt:lpstr>
      <vt:lpstr>Arial</vt:lpstr>
      <vt:lpstr>Calibri</vt:lpstr>
      <vt:lpstr>Calibri Light</vt:lpstr>
      <vt:lpstr>Cambria</vt:lpstr>
      <vt:lpstr>Montserrat</vt:lpstr>
      <vt:lpstr>Verdana</vt:lpstr>
      <vt:lpstr>Wingdings</vt:lpstr>
      <vt:lpstr>7_Office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Kumar. Singh</dc:creator>
  <cp:lastModifiedBy>Ankit Kumar. Singh</cp:lastModifiedBy>
  <cp:revision>8</cp:revision>
  <dcterms:created xsi:type="dcterms:W3CDTF">2022-11-15T04:28:52Z</dcterms:created>
  <dcterms:modified xsi:type="dcterms:W3CDTF">2022-11-16T06:36:32Z</dcterms:modified>
</cp:coreProperties>
</file>